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1" r:id="rId3"/>
    <p:sldMasterId id="2147483652" r:id="rId4"/>
    <p:sldMasterId id="2147483653" r:id="rId5"/>
    <p:sldMasterId id="2147483655" r:id="rId6"/>
  </p:sldMasterIdLst>
  <p:notesMasterIdLst>
    <p:notesMasterId r:id="rId32"/>
  </p:notesMasterIdLst>
  <p:sldIdLst>
    <p:sldId id="357" r:id="rId7"/>
    <p:sldId id="368" r:id="rId8"/>
    <p:sldId id="358" r:id="rId9"/>
    <p:sldId id="360" r:id="rId10"/>
    <p:sldId id="361" r:id="rId11"/>
    <p:sldId id="362" r:id="rId12"/>
    <p:sldId id="363" r:id="rId13"/>
    <p:sldId id="364" r:id="rId14"/>
    <p:sldId id="365" r:id="rId15"/>
    <p:sldId id="366" r:id="rId16"/>
    <p:sldId id="369" r:id="rId17"/>
    <p:sldId id="370" r:id="rId18"/>
    <p:sldId id="371" r:id="rId19"/>
    <p:sldId id="308" r:id="rId20"/>
    <p:sldId id="372" r:id="rId21"/>
    <p:sldId id="373" r:id="rId22"/>
    <p:sldId id="374" r:id="rId23"/>
    <p:sldId id="375" r:id="rId24"/>
    <p:sldId id="376" r:id="rId25"/>
    <p:sldId id="377" r:id="rId26"/>
    <p:sldId id="378" r:id="rId27"/>
    <p:sldId id="379" r:id="rId28"/>
    <p:sldId id="367" r:id="rId29"/>
    <p:sldId id="380" r:id="rId30"/>
    <p:sldId id="381" r:id="rId31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bg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/>
    <p:restoredTop sz="92579"/>
  </p:normalViewPr>
  <p:slideViewPr>
    <p:cSldViewPr>
      <p:cViewPr>
        <p:scale>
          <a:sx n="90" d="100"/>
          <a:sy n="90" d="100"/>
        </p:scale>
        <p:origin x="904" y="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0355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0356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00357" name="Text Box 4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67037" cy="452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+mn-ea"/>
                <a:cs typeface="DejaVu Sans Condensed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0359" name="Rectangle 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67238" cy="3424238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1271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00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pt-BR" noProof="0" smtClean="0"/>
          </a:p>
        </p:txBody>
      </p:sp>
      <p:sp>
        <p:nvSpPr>
          <p:cNvPr id="100361" name="Text Box 8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7037" cy="452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cs typeface="DejaVu Sans Condensed" charset="0"/>
              </a:defRPr>
            </a:lvl1pPr>
          </a:lstStyle>
          <a:p>
            <a:pPr>
              <a:defRPr/>
            </a:pPr>
            <a:fld id="{260245BA-E53F-A042-ACAC-23A5535318A0}" type="slidenum">
              <a:rPr lang="pt-BR"/>
              <a:pPr>
                <a:defRPr/>
              </a:pPr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45337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ＭＳ Ｐゴシック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6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BDDEF1D-D712-DC40-88AA-3A100A5970F4}" type="slidenum">
              <a:rPr lang="pt-BR" sz="1200">
                <a:solidFill>
                  <a:srgbClr val="000000"/>
                </a:solidFill>
                <a:latin typeface="Times New Roman" charset="0"/>
              </a:rPr>
              <a:pPr eaLnBrk="1" hangingPunct="1"/>
              <a:t>14</a:t>
            </a:fld>
            <a:endParaRPr lang="pt-BR" sz="12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96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196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3C123-DD91-2C48-A569-29C057B7B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759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2D1D1-9434-6A44-B898-8874B5A482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97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7250112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7250112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0270F-C712-1148-A9BF-0AF188981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783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EC1D86-6437-2944-B4AA-B64C7AC1C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04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1915B-B003-6443-804E-DE13A5CFF2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1117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D4AB5-5097-B544-A0CD-F4DFD750F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71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77821-AC41-6441-B32E-1D9523A0C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25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7B3BE-4F97-B24D-BF98-4142DE59FB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3254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8528A-0B15-1A4D-9C2E-56ACE4B72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9486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C1591-BAAD-F344-AB8D-A32CF3DE4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956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7E77C6-1318-5345-9B8B-DDCA404AA4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2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4EB956-9120-8B42-AC45-A1F1D0BC31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5356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81964-CF5A-D849-BC09-A2162A6036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7890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B25CE1-AA6F-2647-AB02-48BCF942F6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660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7250112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7250112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CEFFE-0DAC-4A47-A07D-B1A1D2ED1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676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F6C27-E371-DC4E-BE9E-50E63EF341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4416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EBAF-4FBB-CB46-A198-1665F4FEC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4589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4FC61-1CDC-D449-B388-86DB5DD658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5716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27378-D849-3C40-B583-F7EC085694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8454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991F5-BAC7-B34F-850B-5E23C22608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7110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CA2CB-5352-1D4F-8034-FD50C9F33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360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FC4B5-7E31-6844-86F9-F78DD9ABF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84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88EBB-77ED-A449-99BE-5AA1EA430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9958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82F4C-882C-214A-B537-232E12162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96135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7970EA-9732-024E-B18C-25AA10553E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50077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9D0D1-BDF2-804A-A6D3-A9AA988BCE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7530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7250112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7250112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E9DF5-AB8D-4740-A83A-7606CA4C56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1292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AAFA6-1F6B-DD46-A4A3-46752A78AF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315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7E7B7-D3B6-EF44-9D2F-5652B95F7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251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B63E6-3E5C-914D-9E8C-05F9CE450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2960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3D3B54-B0C0-4A42-BEAC-6A920CE01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5829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A1E7E-D7F6-D146-A3AD-B71111A30D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2003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926043-FD45-764F-BBEC-C507F5CD7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1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BE1AB-9EB2-6947-9410-9941473A63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30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A0FE7-9779-6A4D-AE70-CFBB6028EF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5514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41FF1-6EC4-9E46-8EA7-21A94EC86B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3604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E642E8-1EC9-4F44-8123-4FFF585993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213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8D836-970E-8145-975B-6D37F74CA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864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7250112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7250112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900F0-C1A0-2144-8FD1-424652AF7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48292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B95CC-8273-1E4B-ACFF-E587C70F65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206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648BB-4D3F-524F-AE71-3A23169BAC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932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C1883E-3D08-9C46-975A-E2C4B2064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675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5DE77-114A-664A-BCD4-7F68B02F0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5924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CB94BF-155A-C64B-9DF1-7677AEC720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57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31DF6-A04A-0247-93F1-6792409012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30985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E6791-E6CF-8448-B8FD-510FCA6E4E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91610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00D04-5CEB-8846-8B69-DAEEC5DCC9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479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27603-CF47-1F40-9329-E6D8E3EF4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21101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A5AEE-ABAF-8A45-8037-11E2C428CE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8050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C680F-760B-0C44-8723-5D9296781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7642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7250112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7250112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79C22-0341-024B-A66B-A5A6576012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8403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9C91F-9567-9145-8B11-5A95AE9FEA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6853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39411-2F05-E446-A7B0-58680E821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5984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16668-4D05-BB47-BB6D-A28FEEF304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1050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5778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894DA-2B04-144C-9E35-74D251F5A0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742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D29B8A-B1F3-8B4C-ABD4-E7D5CB728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5923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9DBA0-2B04-C146-9123-73408177E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92728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7DF28-7204-A245-A159-B756DD6DF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065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7B779-8DF1-BE48-A153-0540583B99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6672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94AA4-F7F5-334F-83BF-7D24801F7E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0155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84B616-95DB-EE44-A17C-62D498B81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5253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46F69-DB28-CD43-AC8B-36F7BB9CD0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72427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6225" y="128588"/>
            <a:ext cx="2055813" cy="7250112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6625" cy="7250112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41861-EE12-6F4E-87B4-AC9164088C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782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EBF54-9C95-304C-8B88-E0F82EDB3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445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873F1-AA5D-AC49-8C0A-59D1FAE60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13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0ED449-6AF8-E541-9FEE-5C07416380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974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do título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5778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da estrutura de tópicos</a:t>
            </a:r>
          </a:p>
          <a:p>
            <a:pPr lvl="1"/>
            <a:r>
              <a:rPr lang="en-GB"/>
              <a:t>2.º Nível da estrutura de tópicos</a:t>
            </a:r>
          </a:p>
          <a:p>
            <a:pPr lvl="2"/>
            <a:r>
              <a:rPr lang="en-GB"/>
              <a:t>3.º Nível da estrutura de tópicos</a:t>
            </a:r>
          </a:p>
          <a:p>
            <a:pPr lvl="3"/>
            <a:r>
              <a:rPr lang="en-GB"/>
              <a:t>4.º Nível da estrutura de tópicos</a:t>
            </a:r>
          </a:p>
          <a:p>
            <a:pPr lvl="4"/>
            <a:r>
              <a:rPr lang="en-GB"/>
              <a:t>5.º Nível da estrutura de tópicos</a:t>
            </a:r>
          </a:p>
          <a:p>
            <a:pPr lvl="4"/>
            <a:r>
              <a:rPr lang="en-GB"/>
              <a:t>6.º Nível da estrutura de tópicos</a:t>
            </a:r>
          </a:p>
          <a:p>
            <a:pPr lvl="4"/>
            <a:r>
              <a:rPr lang="en-GB"/>
              <a:t>7.º Nível da estrutura de tópicos</a:t>
            </a:r>
          </a:p>
          <a:p>
            <a:pPr lvl="4"/>
            <a:r>
              <a:rPr lang="en-GB"/>
              <a:t>8.º Nível da estrutura de tópicos</a:t>
            </a:r>
          </a:p>
          <a:p>
            <a:pPr lvl="4"/>
            <a:r>
              <a:rPr lang="en-GB"/>
              <a:t>9.º Nível da estrutura de tópicos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28838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DejaVu San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28838" cy="3667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>
                <a:solidFill>
                  <a:srgbClr val="000000"/>
                </a:solidFill>
                <a:cs typeface="DejaVu Sans" charset="0"/>
              </a:defRPr>
            </a:lvl1pPr>
          </a:lstStyle>
          <a:p>
            <a:pPr>
              <a:defRPr/>
            </a:pPr>
            <a:fld id="{9BF83F18-31AC-9A4B-BF25-C50213C652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do título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5778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da estrutura de tópicos</a:t>
            </a:r>
          </a:p>
          <a:p>
            <a:pPr lvl="1"/>
            <a:r>
              <a:rPr lang="en-GB"/>
              <a:t>2.º Nível da estrutura de tópicos</a:t>
            </a:r>
          </a:p>
          <a:p>
            <a:pPr lvl="2"/>
            <a:r>
              <a:rPr lang="en-GB"/>
              <a:t>3.º Nível da estrutura de tópicos</a:t>
            </a:r>
          </a:p>
          <a:p>
            <a:pPr lvl="3"/>
            <a:r>
              <a:rPr lang="en-GB"/>
              <a:t>4.º Nível da estrutura de tópicos</a:t>
            </a:r>
          </a:p>
          <a:p>
            <a:pPr lvl="4"/>
            <a:r>
              <a:rPr lang="en-GB"/>
              <a:t>5.º Nível da estrutura de tópicos</a:t>
            </a:r>
          </a:p>
          <a:p>
            <a:pPr lvl="4"/>
            <a:r>
              <a:rPr lang="en-GB"/>
              <a:t>6.º Nível da estrutura de tópicos</a:t>
            </a:r>
          </a:p>
          <a:p>
            <a:pPr lvl="4"/>
            <a:r>
              <a:rPr lang="en-GB"/>
              <a:t>7.º Nível da estrutura de tópicos</a:t>
            </a:r>
          </a:p>
          <a:p>
            <a:pPr lvl="4"/>
            <a:r>
              <a:rPr lang="en-GB"/>
              <a:t>8.º Nível da estrutura de tópicos</a:t>
            </a:r>
          </a:p>
          <a:p>
            <a:pPr lvl="4"/>
            <a:r>
              <a:rPr lang="en-GB"/>
              <a:t>9.º Nível da estrutura de tópicos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898989"/>
                </a:solidFill>
                <a:latin typeface="Times New Roman" pitchFamily="16" charset="0"/>
                <a:ea typeface="+mn-ea"/>
                <a:cs typeface="DejaVu Sans Condensed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7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898989"/>
                </a:solidFill>
                <a:latin typeface="Times New Roman" charset="0"/>
                <a:cs typeface="DejaVu Sans Condensed" charset="0"/>
              </a:defRPr>
            </a:lvl1pPr>
          </a:lstStyle>
          <a:p>
            <a:pPr>
              <a:defRPr/>
            </a:pPr>
            <a:fld id="{F7FE1B53-F597-774C-BA22-768338166C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do título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5778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da estrutura de tópicos</a:t>
            </a:r>
          </a:p>
          <a:p>
            <a:pPr lvl="1"/>
            <a:r>
              <a:rPr lang="en-GB"/>
              <a:t>2.º Nível da estrutura de tópicos</a:t>
            </a:r>
          </a:p>
          <a:p>
            <a:pPr lvl="2"/>
            <a:r>
              <a:rPr lang="en-GB"/>
              <a:t>3.º Nível da estrutura de tópicos</a:t>
            </a:r>
          </a:p>
          <a:p>
            <a:pPr lvl="3"/>
            <a:r>
              <a:rPr lang="en-GB"/>
              <a:t>4.º Nível da estrutura de tópicos</a:t>
            </a:r>
          </a:p>
          <a:p>
            <a:pPr lvl="4"/>
            <a:r>
              <a:rPr lang="en-GB"/>
              <a:t>5.º Nível da estrutura de tópicos</a:t>
            </a:r>
          </a:p>
          <a:p>
            <a:pPr lvl="4"/>
            <a:r>
              <a:rPr lang="en-GB"/>
              <a:t>6.º Nível da estrutura de tópicos</a:t>
            </a:r>
          </a:p>
          <a:p>
            <a:pPr lvl="4"/>
            <a:r>
              <a:rPr lang="en-GB"/>
              <a:t>7.º Nível da estrutura de tópicos</a:t>
            </a:r>
          </a:p>
          <a:p>
            <a:pPr lvl="4"/>
            <a:r>
              <a:rPr lang="en-GB"/>
              <a:t>8.º Nível da estrutura de tópicos</a:t>
            </a:r>
          </a:p>
          <a:p>
            <a:pPr lvl="4"/>
            <a:r>
              <a:rPr lang="en-GB"/>
              <a:t>9.º Nível da estrutura de tópicos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898989"/>
                </a:solidFill>
                <a:latin typeface="Times New Roman" pitchFamily="16" charset="0"/>
                <a:ea typeface="+mn-ea"/>
                <a:cs typeface="DejaVu Sans Condensed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898989"/>
                </a:solidFill>
                <a:latin typeface="Times New Roman" charset="0"/>
                <a:cs typeface="DejaVu Sans Condensed" charset="0"/>
              </a:defRPr>
            </a:lvl1pPr>
          </a:lstStyle>
          <a:p>
            <a:pPr>
              <a:defRPr/>
            </a:pPr>
            <a:fld id="{4DACBC7A-C3C8-D646-A40E-3367B94EC6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do título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5778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da estrutura de tópicos</a:t>
            </a:r>
          </a:p>
          <a:p>
            <a:pPr lvl="1"/>
            <a:r>
              <a:rPr lang="en-GB"/>
              <a:t>2.º Nível da estrutura de tópicos</a:t>
            </a:r>
          </a:p>
          <a:p>
            <a:pPr lvl="2"/>
            <a:r>
              <a:rPr lang="en-GB"/>
              <a:t>3.º Nível da estrutura de tópicos</a:t>
            </a:r>
          </a:p>
          <a:p>
            <a:pPr lvl="3"/>
            <a:r>
              <a:rPr lang="en-GB"/>
              <a:t>4.º Nível da estrutura de tópicos</a:t>
            </a:r>
          </a:p>
          <a:p>
            <a:pPr lvl="4"/>
            <a:r>
              <a:rPr lang="en-GB"/>
              <a:t>5.º Nível da estrutura de tópicos</a:t>
            </a:r>
          </a:p>
          <a:p>
            <a:pPr lvl="4"/>
            <a:r>
              <a:rPr lang="en-GB"/>
              <a:t>6.º Nível da estrutura de tópicos</a:t>
            </a:r>
          </a:p>
          <a:p>
            <a:pPr lvl="4"/>
            <a:r>
              <a:rPr lang="en-GB"/>
              <a:t>7.º Nível da estrutura de tópicos</a:t>
            </a:r>
          </a:p>
          <a:p>
            <a:pPr lvl="4"/>
            <a:r>
              <a:rPr lang="en-GB"/>
              <a:t>8.º Nível da estrutura de tópicos</a:t>
            </a:r>
          </a:p>
          <a:p>
            <a:pPr lvl="4"/>
            <a:r>
              <a:rPr lang="en-GB"/>
              <a:t>9.º Nível da estrutura de tópicos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898989"/>
                </a:solidFill>
                <a:latin typeface="Times New Roman" pitchFamily="16" charset="0"/>
                <a:ea typeface="+mn-ea"/>
                <a:cs typeface="DejaVu Sans Condensed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898989"/>
                </a:solidFill>
                <a:latin typeface="Times New Roman" charset="0"/>
                <a:cs typeface="DejaVu Sans Condensed" charset="0"/>
              </a:defRPr>
            </a:lvl1pPr>
          </a:lstStyle>
          <a:p>
            <a:pPr>
              <a:defRPr/>
            </a:pPr>
            <a:fld id="{ECB4AE8D-9A67-7F41-84EA-B53D758A1B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do título</a:t>
            </a: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5778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da estrutura de tópicos</a:t>
            </a:r>
          </a:p>
          <a:p>
            <a:pPr lvl="1"/>
            <a:r>
              <a:rPr lang="en-GB"/>
              <a:t>2.º Nível da estrutura de tópicos</a:t>
            </a:r>
          </a:p>
          <a:p>
            <a:pPr lvl="2"/>
            <a:r>
              <a:rPr lang="en-GB"/>
              <a:t>3.º Nível da estrutura de tópicos</a:t>
            </a:r>
          </a:p>
          <a:p>
            <a:pPr lvl="3"/>
            <a:r>
              <a:rPr lang="en-GB"/>
              <a:t>4.º Nível da estrutura de tópicos</a:t>
            </a:r>
          </a:p>
          <a:p>
            <a:pPr lvl="4"/>
            <a:r>
              <a:rPr lang="en-GB"/>
              <a:t>5.º Nível da estrutura de tópicos</a:t>
            </a:r>
          </a:p>
          <a:p>
            <a:pPr lvl="4"/>
            <a:r>
              <a:rPr lang="en-GB"/>
              <a:t>6.º Nível da estrutura de tópicos</a:t>
            </a:r>
          </a:p>
          <a:p>
            <a:pPr lvl="4"/>
            <a:r>
              <a:rPr lang="en-GB"/>
              <a:t>7.º Nível da estrutura de tópicos</a:t>
            </a:r>
          </a:p>
          <a:p>
            <a:pPr lvl="4"/>
            <a:r>
              <a:rPr lang="en-GB"/>
              <a:t>8.º Nível da estrutura de tópicos</a:t>
            </a:r>
          </a:p>
          <a:p>
            <a:pPr lvl="4"/>
            <a:r>
              <a:rPr lang="en-GB"/>
              <a:t>9.º Nível da estrutura de tópicos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898989"/>
                </a:solidFill>
                <a:latin typeface="Times New Roman" pitchFamily="16" charset="0"/>
                <a:ea typeface="+mn-ea"/>
                <a:cs typeface="DejaVu Sans Condensed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9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898989"/>
                </a:solidFill>
                <a:latin typeface="Times New Roman" charset="0"/>
                <a:cs typeface="DejaVu Sans Condensed" charset="0"/>
              </a:defRPr>
            </a:lvl1pPr>
          </a:lstStyle>
          <a:p>
            <a:pPr>
              <a:defRPr/>
            </a:pPr>
            <a:fld id="{6EB606B2-B632-1F44-BAA5-FABACBE784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4838" cy="14335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do título</a:t>
            </a:r>
          </a:p>
        </p:txBody>
      </p:sp>
      <p:sp>
        <p:nvSpPr>
          <p:cNvPr id="87043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4838" cy="57785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Clique para editar o formato do texto da estrutura de tópicos</a:t>
            </a:r>
          </a:p>
          <a:p>
            <a:pPr lvl="1"/>
            <a:r>
              <a:rPr lang="en-GB"/>
              <a:t>2.º Nível da estrutura de tópicos</a:t>
            </a:r>
          </a:p>
          <a:p>
            <a:pPr lvl="2"/>
            <a:r>
              <a:rPr lang="en-GB"/>
              <a:t>3.º Nível da estrutura de tópicos</a:t>
            </a:r>
          </a:p>
          <a:p>
            <a:pPr lvl="3"/>
            <a:r>
              <a:rPr lang="en-GB"/>
              <a:t>4.º Nível da estrutura de tópicos</a:t>
            </a:r>
          </a:p>
          <a:p>
            <a:pPr lvl="4"/>
            <a:r>
              <a:rPr lang="en-GB"/>
              <a:t>5.º Nível da estrutura de tópicos</a:t>
            </a:r>
          </a:p>
          <a:p>
            <a:pPr lvl="4"/>
            <a:r>
              <a:rPr lang="en-GB"/>
              <a:t>6.º Nível da estrutura de tópicos</a:t>
            </a:r>
          </a:p>
          <a:p>
            <a:pPr lvl="4"/>
            <a:r>
              <a:rPr lang="en-GB"/>
              <a:t>7.º Nível da estrutura de tópicos</a:t>
            </a:r>
          </a:p>
          <a:p>
            <a:pPr lvl="4"/>
            <a:r>
              <a:rPr lang="en-GB"/>
              <a:t>8.º Nível da estrutura de tópicos</a:t>
            </a:r>
          </a:p>
          <a:p>
            <a:pPr lvl="4"/>
            <a:r>
              <a:rPr lang="en-GB"/>
              <a:t>9.º Nível da estrutura de tópicos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200">
                <a:solidFill>
                  <a:srgbClr val="898989"/>
                </a:solidFill>
                <a:latin typeface="Times New Roman" pitchFamily="16" charset="0"/>
                <a:ea typeface="+mn-ea"/>
                <a:cs typeface="DejaVu Sans Condensed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7045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pt-BR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6350"/>
            <a:ext cx="2128838" cy="360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>
                <a:solidFill>
                  <a:srgbClr val="898989"/>
                </a:solidFill>
                <a:latin typeface="Times New Roman" charset="0"/>
                <a:cs typeface="DejaVu Sans Condensed" charset="0"/>
              </a:defRPr>
            </a:lvl1pPr>
          </a:lstStyle>
          <a:p>
            <a:pPr>
              <a:defRPr/>
            </a:pPr>
            <a:fld id="{5700FB0A-B69A-2A47-B720-CD2AA3CE89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+mj-lt"/>
          <a:ea typeface="ＭＳ Ｐゴシック" charset="0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pitchFamily="32" charset="0"/>
          <a:ea typeface="ＭＳ Ｐゴシック" charset="0"/>
          <a:cs typeface="DejaVu Sans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cs typeface="DejaVu Sans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ＭＳ Ｐゴシック" charset="0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800">
          <a:solidFill>
            <a:srgbClr val="000000"/>
          </a:solidFill>
          <a:latin typeface="+mn-lt"/>
          <a:ea typeface="DejaVu Sans" charset="0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DejaVu Sans" charset="0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DejaVu Sans" charset="0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g"/><Relationship Id="rId3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jpeg"/><Relationship Id="rId3" Type="http://schemas.openxmlformats.org/officeDocument/2006/relationships/image" Target="../media/image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.jpeg"/><Relationship Id="rId3" Type="http://schemas.openxmlformats.org/officeDocument/2006/relationships/image" Target="../media/image2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3" Type="http://schemas.openxmlformats.org/officeDocument/2006/relationships/image" Target="../media/image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2.jp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jpeg"/><Relationship Id="rId3" Type="http://schemas.openxmlformats.org/officeDocument/2006/relationships/image" Target="../media/image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.jpg"/><Relationship Id="rId3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48880"/>
            <a:ext cx="7772400" cy="1470025"/>
          </a:xfrm>
        </p:spPr>
        <p:txBody>
          <a:bodyPr/>
          <a:lstStyle/>
          <a:p>
            <a:r>
              <a:rPr lang="en-US" sz="6000" b="1" dirty="0" err="1" smtClean="0"/>
              <a:t>Modelo</a:t>
            </a:r>
            <a:r>
              <a:rPr lang="en-US" sz="6000" b="1" dirty="0" smtClean="0"/>
              <a:t> OSI</a:t>
            </a:r>
            <a:br>
              <a:rPr lang="en-US" sz="6000" b="1" dirty="0" smtClean="0"/>
            </a:br>
            <a:r>
              <a:rPr lang="pt-BR" sz="3200" b="1" dirty="0" smtClean="0">
                <a:solidFill>
                  <a:srgbClr val="C0504D"/>
                </a:solidFill>
              </a:rPr>
              <a:t>OPEN SYSTEMS INTERCONNECTION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509120"/>
            <a:ext cx="6400800" cy="1487016"/>
          </a:xfrm>
        </p:spPr>
        <p:txBody>
          <a:bodyPr/>
          <a:lstStyle/>
          <a:p>
            <a:r>
              <a:rPr lang="en-US" sz="2800" dirty="0" smtClean="0">
                <a:solidFill>
                  <a:schemeClr val="bg2"/>
                </a:solidFill>
              </a:rPr>
              <a:t>Prof. Dr. Kelton Costa</a:t>
            </a:r>
          </a:p>
          <a:p>
            <a:r>
              <a:rPr lang="en-US" sz="2800" dirty="0" err="1">
                <a:solidFill>
                  <a:schemeClr val="bg2"/>
                </a:solidFill>
              </a:rPr>
              <a:t>k</a:t>
            </a:r>
            <a:r>
              <a:rPr lang="en-US" sz="2800" dirty="0" err="1" smtClean="0">
                <a:solidFill>
                  <a:schemeClr val="bg2"/>
                </a:solidFill>
              </a:rPr>
              <a:t>elton.costa@unesp.br</a:t>
            </a:r>
            <a:endParaRPr lang="en-US" sz="2800" dirty="0" smtClean="0">
              <a:solidFill>
                <a:schemeClr val="bg2"/>
              </a:solidFill>
            </a:endParaRPr>
          </a:p>
          <a:p>
            <a:r>
              <a:rPr lang="en-US" sz="2800" dirty="0" err="1">
                <a:solidFill>
                  <a:schemeClr val="bg2"/>
                </a:solidFill>
              </a:rPr>
              <a:t>k</a:t>
            </a:r>
            <a:r>
              <a:rPr lang="en-US" sz="2800" dirty="0" err="1" smtClean="0">
                <a:solidFill>
                  <a:schemeClr val="bg2"/>
                </a:solidFill>
              </a:rPr>
              <a:t>elton.costa@gmail.com</a:t>
            </a:r>
            <a:endParaRPr lang="en-US" sz="2800" dirty="0" smtClean="0">
              <a:solidFill>
                <a:schemeClr val="bg2"/>
              </a:solidFill>
            </a:endParaRPr>
          </a:p>
          <a:p>
            <a:endParaRPr lang="en-US" sz="2800" dirty="0">
              <a:solidFill>
                <a:schemeClr val="bg2"/>
              </a:solidFill>
            </a:endParaRPr>
          </a:p>
        </p:txBody>
      </p:sp>
      <p:pic>
        <p:nvPicPr>
          <p:cNvPr id="6" name="Picture 5" descr="6a00d8341ce04153ef01b7c6f3308d970b-320wi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392"/>
          <a:stretch/>
        </p:blipFill>
        <p:spPr>
          <a:xfrm>
            <a:off x="7452321" y="188640"/>
            <a:ext cx="1080120" cy="997057"/>
          </a:xfrm>
          <a:prstGeom prst="rect">
            <a:avLst/>
          </a:prstGeom>
        </p:spPr>
      </p:pic>
      <p:pic>
        <p:nvPicPr>
          <p:cNvPr id="7" name="Picture 6" descr="what-is-osi-reference-model-and-their-use-in-network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6920630" y="1259513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08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04664"/>
            <a:ext cx="70567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accent2"/>
                </a:solidFill>
              </a:rPr>
              <a:t>COMUNICAÇÃO</a:t>
            </a:r>
            <a:r>
              <a:rPr lang="en-US" sz="3200" b="1" dirty="0" smtClean="0">
                <a:solidFill>
                  <a:schemeClr val="accent2"/>
                </a:solidFill>
              </a:rPr>
              <a:t> ENTRE CAMADAS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3" name="Picture 2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080507"/>
            <a:ext cx="8568952" cy="199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Uma </a:t>
            </a:r>
            <a:r>
              <a:rPr lang="en-US" sz="2800" dirty="0" err="1" smtClean="0">
                <a:solidFill>
                  <a:schemeClr val="tx1"/>
                </a:solidFill>
              </a:rPr>
              <a:t>camada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</a:rPr>
              <a:t>(N)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fornece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serviços</a:t>
            </a:r>
            <a:r>
              <a:rPr lang="en-US" sz="2800" dirty="0" smtClean="0">
                <a:solidFill>
                  <a:schemeClr val="tx1"/>
                </a:solidFill>
              </a:rPr>
              <a:t> a </a:t>
            </a:r>
            <a:r>
              <a:rPr lang="en-US" sz="2800" dirty="0" err="1" smtClean="0">
                <a:solidFill>
                  <a:schemeClr val="tx1"/>
                </a:solidFill>
              </a:rPr>
              <a:t>uma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camada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i="1" dirty="0" smtClean="0">
                <a:solidFill>
                  <a:schemeClr val="tx1"/>
                </a:solidFill>
              </a:rPr>
              <a:t>(N+1)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através</a:t>
            </a:r>
            <a:r>
              <a:rPr lang="en-US" sz="2800" dirty="0" smtClean="0">
                <a:solidFill>
                  <a:schemeClr val="tx1"/>
                </a:solidFill>
              </a:rPr>
              <a:t> da </a:t>
            </a:r>
            <a:r>
              <a:rPr lang="en-US" sz="2800" dirty="0" err="1" smtClean="0">
                <a:solidFill>
                  <a:schemeClr val="tx1"/>
                </a:solidFill>
              </a:rPr>
              <a:t>invocação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primitivas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serviço</a:t>
            </a:r>
            <a:r>
              <a:rPr lang="en-US" sz="2800" dirty="0" smtClean="0">
                <a:solidFill>
                  <a:schemeClr val="tx1"/>
                </a:solidFill>
              </a:rPr>
              <a:t> (ex. </a:t>
            </a:r>
            <a:r>
              <a:rPr lang="en-US" sz="2800" i="1" dirty="0" smtClean="0">
                <a:solidFill>
                  <a:schemeClr val="tx1"/>
                </a:solidFill>
              </a:rPr>
              <a:t>Connect, abort, data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5" name="Picture 4" descr="Screen Shot 2015-02-26 at 12.05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140968"/>
            <a:ext cx="4902448" cy="2966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1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83568" y="3789040"/>
            <a:ext cx="792088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pt-BR" sz="2800" dirty="0" smtClean="0">
                <a:solidFill>
                  <a:srgbClr val="000000"/>
                </a:solidFill>
              </a:rPr>
              <a:t>Protocolos somente nas camadas 2, 3, 4 e 7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pt-BR" sz="2800" dirty="0" smtClean="0">
                <a:solidFill>
                  <a:srgbClr val="000000"/>
                </a:solidFill>
              </a:rPr>
              <a:t>Camada 1 não há protocolos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pt-BR" sz="2800" dirty="0" smtClean="0">
                <a:solidFill>
                  <a:srgbClr val="000000"/>
                </a:solidFill>
              </a:rPr>
              <a:t>Camadas 5 e 6 realizam procedimentos especiais</a:t>
            </a:r>
            <a:endParaRPr lang="pt-BR" sz="2800" dirty="0">
              <a:solidFill>
                <a:srgbClr val="000000"/>
              </a:solidFill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1279931" y="785794"/>
            <a:ext cx="6532429" cy="2500330"/>
            <a:chOff x="1500166" y="785794"/>
            <a:chExt cx="6532429" cy="2500330"/>
          </a:xfrm>
        </p:grpSpPr>
        <p:pic>
          <p:nvPicPr>
            <p:cNvPr id="3" name="Imagem 2" descr="image1.jpg"/>
            <p:cNvPicPr>
              <a:picLocks noChangeAspect="1"/>
            </p:cNvPicPr>
            <p:nvPr/>
          </p:nvPicPr>
          <p:blipFill>
            <a:blip r:embed="rId2" cstate="print"/>
            <a:srcRect b="9954"/>
            <a:stretch>
              <a:fillRect/>
            </a:stretch>
          </p:blipFill>
          <p:spPr>
            <a:xfrm>
              <a:off x="1500166" y="785794"/>
              <a:ext cx="1996440" cy="2500330"/>
            </a:xfrm>
            <a:prstGeom prst="rect">
              <a:avLst/>
            </a:prstGeom>
          </p:spPr>
        </p:pic>
        <p:sp>
          <p:nvSpPr>
            <p:cNvPr id="4" name="Arredondar Retângulo em um Canto Diagonal 3"/>
            <p:cNvSpPr/>
            <p:nvPr/>
          </p:nvSpPr>
          <p:spPr>
            <a:xfrm>
              <a:off x="3521696" y="829096"/>
              <a:ext cx="4500594" cy="285752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HTTP SMTP FTP </a:t>
              </a:r>
              <a:r>
                <a:rPr lang="pt-BR" dirty="0" err="1" smtClean="0">
                  <a:solidFill>
                    <a:schemeClr val="tx1"/>
                  </a:solidFill>
                </a:rPr>
                <a:t>etc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6" name="Arredondar Retângulo em um Canto Diagonal 5"/>
            <p:cNvSpPr/>
            <p:nvPr/>
          </p:nvSpPr>
          <p:spPr>
            <a:xfrm>
              <a:off x="3525131" y="1179088"/>
              <a:ext cx="4500594" cy="285752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Não há protocolos de rede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7" name="Arredondar Retângulo em um Canto Diagonal 6"/>
            <p:cNvSpPr/>
            <p:nvPr/>
          </p:nvSpPr>
          <p:spPr>
            <a:xfrm>
              <a:off x="3522466" y="1529080"/>
              <a:ext cx="4500594" cy="285752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Não há protocolos de rede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8" name="Arredondar Retângulo em um Canto Diagonal 7"/>
            <p:cNvSpPr/>
            <p:nvPr/>
          </p:nvSpPr>
          <p:spPr>
            <a:xfrm>
              <a:off x="3532001" y="1878630"/>
              <a:ext cx="4500594" cy="285752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TCP UDP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9" name="Arredondar Retângulo em um Canto Diagonal 8"/>
            <p:cNvSpPr/>
            <p:nvPr/>
          </p:nvSpPr>
          <p:spPr>
            <a:xfrm>
              <a:off x="3522466" y="2228752"/>
              <a:ext cx="4500594" cy="285752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IPv4 IPv6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0" name="Arredondar Retângulo em um Canto Diagonal 9"/>
            <p:cNvSpPr/>
            <p:nvPr/>
          </p:nvSpPr>
          <p:spPr>
            <a:xfrm>
              <a:off x="3526999" y="2571744"/>
              <a:ext cx="4500594" cy="285752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Ethernet ATM PPP </a:t>
              </a:r>
              <a:r>
                <a:rPr lang="pt-BR" dirty="0" err="1" smtClean="0">
                  <a:solidFill>
                    <a:schemeClr val="tx1"/>
                  </a:solidFill>
                </a:rPr>
                <a:t>etc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1" name="Arredondar Retângulo em um Canto Diagonal 10"/>
            <p:cNvSpPr/>
            <p:nvPr/>
          </p:nvSpPr>
          <p:spPr>
            <a:xfrm>
              <a:off x="3529336" y="2928934"/>
              <a:ext cx="4500594" cy="285752"/>
            </a:xfrm>
            <a:prstGeom prst="round2DiagRect">
              <a:avLst/>
            </a:prstGeom>
            <a:solidFill>
              <a:schemeClr val="bg1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Sinais elétricos/luminosos </a:t>
              </a:r>
              <a:r>
                <a:rPr lang="pt-BR" dirty="0" err="1" smtClean="0">
                  <a:solidFill>
                    <a:schemeClr val="tx1"/>
                  </a:solidFill>
                </a:rPr>
                <a:t>etc</a:t>
              </a:r>
              <a:endParaRPr lang="pt-BR" dirty="0">
                <a:solidFill>
                  <a:schemeClr val="tx1"/>
                </a:solidFill>
              </a:endParaRPr>
            </a:p>
          </p:txBody>
        </p:sp>
      </p:grpSp>
      <p:pic>
        <p:nvPicPr>
          <p:cNvPr id="13" name="Picture 12" descr="what-is-osi-reference-model-and-their-use-in-network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34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611560" y="3284984"/>
            <a:ext cx="8136904" cy="2641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pt-BR" sz="2800" dirty="0" smtClean="0">
                <a:solidFill>
                  <a:srgbClr val="000000"/>
                </a:solidFill>
              </a:rPr>
              <a:t>Os elementos gerados na camada 7 são encapsulados pelo </a:t>
            </a:r>
            <a:r>
              <a:rPr lang="pt-BR" sz="2800" dirty="0" err="1" smtClean="0">
                <a:solidFill>
                  <a:srgbClr val="000000"/>
                </a:solidFill>
              </a:rPr>
              <a:t>payload</a:t>
            </a:r>
            <a:r>
              <a:rPr lang="pt-BR" sz="2800" dirty="0" smtClean="0">
                <a:solidFill>
                  <a:srgbClr val="000000"/>
                </a:solidFill>
              </a:rPr>
              <a:t> da camada 4. A seguir a camada 4 é encapsulada pela 3, e esta, pela 2.</a:t>
            </a:r>
            <a:endParaRPr lang="pt-BR" sz="2800" dirty="0">
              <a:solidFill>
                <a:srgbClr val="000000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1571604" y="285728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Modelo OSI atuando</a:t>
            </a:r>
            <a:endParaRPr lang="pt-BR" dirty="0"/>
          </a:p>
        </p:txBody>
      </p:sp>
      <p:grpSp>
        <p:nvGrpSpPr>
          <p:cNvPr id="22" name="Grupo 21"/>
          <p:cNvGrpSpPr/>
          <p:nvPr/>
        </p:nvGrpSpPr>
        <p:grpSpPr>
          <a:xfrm>
            <a:off x="1594974" y="692696"/>
            <a:ext cx="5929354" cy="2500330"/>
            <a:chOff x="1500166" y="1285860"/>
            <a:chExt cx="5929354" cy="2500330"/>
          </a:xfrm>
        </p:grpSpPr>
        <p:pic>
          <p:nvPicPr>
            <p:cNvPr id="3" name="Imagem 2" descr="image1.jpg"/>
            <p:cNvPicPr>
              <a:picLocks noChangeAspect="1"/>
            </p:cNvPicPr>
            <p:nvPr/>
          </p:nvPicPr>
          <p:blipFill>
            <a:blip r:embed="rId2" cstate="print"/>
            <a:srcRect b="9954"/>
            <a:stretch>
              <a:fillRect/>
            </a:stretch>
          </p:blipFill>
          <p:spPr>
            <a:xfrm>
              <a:off x="1500166" y="1285860"/>
              <a:ext cx="1996440" cy="2500330"/>
            </a:xfrm>
            <a:prstGeom prst="rect">
              <a:avLst/>
            </a:prstGeom>
          </p:spPr>
        </p:pic>
        <p:sp>
          <p:nvSpPr>
            <p:cNvPr id="14" name="Retângulo de cantos arredondados 13"/>
            <p:cNvSpPr/>
            <p:nvPr/>
          </p:nvSpPr>
          <p:spPr>
            <a:xfrm>
              <a:off x="3500430" y="1316354"/>
              <a:ext cx="1428760" cy="28575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3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HTTP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5" name="Retângulo de cantos arredondados 14"/>
            <p:cNvSpPr/>
            <p:nvPr/>
          </p:nvSpPr>
          <p:spPr>
            <a:xfrm>
              <a:off x="3500430" y="2357430"/>
              <a:ext cx="3071834" cy="28575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3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err="1" smtClean="0">
                  <a:solidFill>
                    <a:schemeClr val="tx1"/>
                  </a:solidFill>
                </a:rPr>
                <a:t>Payload</a:t>
              </a:r>
              <a:r>
                <a:rPr lang="pt-BR" dirty="0" smtClean="0">
                  <a:solidFill>
                    <a:schemeClr val="tx1"/>
                  </a:solidFill>
                </a:rPr>
                <a:t> TCP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6" name="Retângulo de cantos arredondados 15"/>
            <p:cNvSpPr/>
            <p:nvPr/>
          </p:nvSpPr>
          <p:spPr>
            <a:xfrm>
              <a:off x="3500430" y="2714620"/>
              <a:ext cx="3357586" cy="28575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3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err="1" smtClean="0">
                  <a:solidFill>
                    <a:schemeClr val="tx1"/>
                  </a:solidFill>
                </a:rPr>
                <a:t>Payload</a:t>
              </a:r>
              <a:r>
                <a:rPr lang="pt-BR" dirty="0" smtClean="0">
                  <a:solidFill>
                    <a:schemeClr val="tx1"/>
                  </a:solidFill>
                </a:rPr>
                <a:t> IP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7" name="Retângulo de cantos arredondados 16"/>
            <p:cNvSpPr/>
            <p:nvPr/>
          </p:nvSpPr>
          <p:spPr>
            <a:xfrm>
              <a:off x="3500430" y="3071810"/>
              <a:ext cx="3929090" cy="28575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3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err="1" smtClean="0">
                  <a:solidFill>
                    <a:schemeClr val="tx1"/>
                  </a:solidFill>
                </a:rPr>
                <a:t>Payload</a:t>
              </a:r>
              <a:r>
                <a:rPr lang="pt-BR" dirty="0" smtClean="0">
                  <a:solidFill>
                    <a:schemeClr val="tx1"/>
                  </a:solidFill>
                </a:rPr>
                <a:t> Ethernet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8" name="Retângulo de cantos arredondados 17"/>
            <p:cNvSpPr/>
            <p:nvPr/>
          </p:nvSpPr>
          <p:spPr>
            <a:xfrm>
              <a:off x="3500430" y="2786058"/>
              <a:ext cx="785818" cy="214314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smtClean="0"/>
                <a:t>cabeçalho</a:t>
              </a:r>
              <a:endParaRPr lang="pt-BR" sz="1000" dirty="0"/>
            </a:p>
          </p:txBody>
        </p:sp>
        <p:sp>
          <p:nvSpPr>
            <p:cNvPr id="19" name="Retângulo de cantos arredondados 18"/>
            <p:cNvSpPr/>
            <p:nvPr/>
          </p:nvSpPr>
          <p:spPr>
            <a:xfrm>
              <a:off x="3500430" y="2428868"/>
              <a:ext cx="785818" cy="214314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smtClean="0"/>
                <a:t>cabeçalho</a:t>
              </a:r>
              <a:endParaRPr lang="pt-BR" sz="1000" dirty="0"/>
            </a:p>
          </p:txBody>
        </p:sp>
        <p:sp>
          <p:nvSpPr>
            <p:cNvPr id="20" name="Retângulo de cantos arredondados 19"/>
            <p:cNvSpPr/>
            <p:nvPr/>
          </p:nvSpPr>
          <p:spPr>
            <a:xfrm>
              <a:off x="3500430" y="3143248"/>
              <a:ext cx="785818" cy="214314"/>
            </a:xfrm>
            <a:prstGeom prst="roundRect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sz="1000" dirty="0" smtClean="0"/>
                <a:t>cabeçalho</a:t>
              </a:r>
              <a:endParaRPr lang="pt-BR" sz="1000" dirty="0"/>
            </a:p>
          </p:txBody>
        </p:sp>
        <p:sp>
          <p:nvSpPr>
            <p:cNvPr id="21" name="Seta para baixo 20"/>
            <p:cNvSpPr/>
            <p:nvPr/>
          </p:nvSpPr>
          <p:spPr>
            <a:xfrm>
              <a:off x="4143372" y="1714488"/>
              <a:ext cx="142876" cy="50006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pic>
        <p:nvPicPr>
          <p:cNvPr id="23" name="Picture 22" descr="what-is-osi-reference-model-and-their-use-in-network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77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ixaDeTexto 11"/>
          <p:cNvSpPr txBox="1"/>
          <p:nvPr/>
        </p:nvSpPr>
        <p:spPr>
          <a:xfrm>
            <a:off x="539552" y="3861048"/>
            <a:ext cx="8136904" cy="1995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800" dirty="0" smtClean="0">
                <a:solidFill>
                  <a:srgbClr val="000000"/>
                </a:solidFill>
              </a:rPr>
              <a:t>Os elementos gerados na camada 7 são encapsulados pelo </a:t>
            </a:r>
            <a:r>
              <a:rPr lang="pt-BR" sz="2800" dirty="0" err="1" smtClean="0">
                <a:solidFill>
                  <a:srgbClr val="000000"/>
                </a:solidFill>
              </a:rPr>
              <a:t>payload</a:t>
            </a:r>
            <a:r>
              <a:rPr lang="pt-BR" sz="2800" dirty="0" smtClean="0">
                <a:solidFill>
                  <a:srgbClr val="000000"/>
                </a:solidFill>
              </a:rPr>
              <a:t> da camada 4. A seguir a camada 4 é encapsulada pela 3, e esta, pela 2.</a:t>
            </a:r>
            <a:endParaRPr lang="pt-BR" sz="2800" dirty="0">
              <a:solidFill>
                <a:srgbClr val="000000"/>
              </a:solidFill>
            </a:endParaRPr>
          </a:p>
        </p:txBody>
      </p:sp>
      <p:pic>
        <p:nvPicPr>
          <p:cNvPr id="2" name="Picture 1" descr="Screen Shot 2015-03-31 at 9.14.50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52" b="8388"/>
          <a:stretch/>
        </p:blipFill>
        <p:spPr>
          <a:xfrm>
            <a:off x="539552" y="188640"/>
            <a:ext cx="8115300" cy="3584223"/>
          </a:xfrm>
          <a:prstGeom prst="rect">
            <a:avLst/>
          </a:prstGeom>
        </p:spPr>
      </p:pic>
      <p:pic>
        <p:nvPicPr>
          <p:cNvPr id="42" name="Picture 41" descr="what-is-osi-reference-model-and-their-use-in-network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0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1"/>
          <p:cNvSpPr txBox="1">
            <a:spLocks noChangeArrowheads="1"/>
          </p:cNvSpPr>
          <p:nvPr/>
        </p:nvSpPr>
        <p:spPr bwMode="auto">
          <a:xfrm>
            <a:off x="179388" y="260350"/>
            <a:ext cx="8713787" cy="525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ts val="1750"/>
              </a:spcBef>
              <a:buClrTx/>
              <a:buFontTx/>
              <a:buNone/>
            </a:pPr>
            <a:r>
              <a:rPr lang="pt-BR" sz="2800" b="1" dirty="0">
                <a:solidFill>
                  <a:schemeClr val="accent2"/>
                </a:solidFill>
              </a:rPr>
              <a:t>PROCESSO DENOMINADO ENCAPSULAMENTO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21978" y="1772816"/>
            <a:ext cx="2709862" cy="3630613"/>
            <a:chOff x="201613" y="1772816"/>
            <a:chExt cx="2709862" cy="3630613"/>
          </a:xfrm>
        </p:grpSpPr>
        <p:grpSp>
          <p:nvGrpSpPr>
            <p:cNvPr id="195587" name="Group 2"/>
            <p:cNvGrpSpPr>
              <a:grpSpLocks/>
            </p:cNvGrpSpPr>
            <p:nvPr/>
          </p:nvGrpSpPr>
          <p:grpSpPr bwMode="auto">
            <a:xfrm>
              <a:off x="201613" y="1772816"/>
              <a:ext cx="2709862" cy="606425"/>
              <a:chOff x="127" y="1148"/>
              <a:chExt cx="1707" cy="382"/>
            </a:xfrm>
          </p:grpSpPr>
          <p:pic>
            <p:nvPicPr>
              <p:cNvPr id="195607" name="Picture 3"/>
              <p:cNvPicPr>
                <a:picLocks noChangeAspect="1" noChangeArrowheads="1"/>
              </p:cNvPicPr>
              <p:nvPr/>
            </p:nvPicPr>
            <p:blipFill>
              <a:blip r:embed="rId3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" y="1148"/>
                <a:ext cx="1707" cy="3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95608" name="Text Box 4"/>
              <p:cNvSpPr txBox="1">
                <a:spLocks noChangeArrowheads="1"/>
              </p:cNvSpPr>
              <p:nvPr/>
            </p:nvSpPr>
            <p:spPr bwMode="auto">
              <a:xfrm>
                <a:off x="167" y="1170"/>
                <a:ext cx="1631" cy="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pt-BR" sz="1400">
                    <a:solidFill>
                      <a:srgbClr val="FFFFFF"/>
                    </a:solidFill>
                    <a:latin typeface="Calibri" charset="0"/>
                  </a:rPr>
                  <a:t>APLICAÇÃO</a:t>
                </a:r>
              </a:p>
            </p:txBody>
          </p:sp>
        </p:grpSp>
        <p:grpSp>
          <p:nvGrpSpPr>
            <p:cNvPr id="195588" name="Group 5"/>
            <p:cNvGrpSpPr>
              <a:grpSpLocks/>
            </p:cNvGrpSpPr>
            <p:nvPr/>
          </p:nvGrpSpPr>
          <p:grpSpPr bwMode="auto">
            <a:xfrm>
              <a:off x="201613" y="2272879"/>
              <a:ext cx="2709862" cy="612775"/>
              <a:chOff x="127" y="1463"/>
              <a:chExt cx="1707" cy="386"/>
            </a:xfrm>
          </p:grpSpPr>
          <p:pic>
            <p:nvPicPr>
              <p:cNvPr id="195605" name="Picture 6"/>
              <p:cNvPicPr>
                <a:picLocks noChangeAspect="1" noChangeArrowheads="1"/>
              </p:cNvPicPr>
              <p:nvPr/>
            </p:nvPicPr>
            <p:blipFill>
              <a:blip r:embed="rId4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" y="1463"/>
                <a:ext cx="1707" cy="3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95606" name="Text Box 7"/>
              <p:cNvSpPr txBox="1">
                <a:spLocks noChangeArrowheads="1"/>
              </p:cNvSpPr>
              <p:nvPr/>
            </p:nvSpPr>
            <p:spPr bwMode="auto">
              <a:xfrm>
                <a:off x="167" y="1488"/>
                <a:ext cx="1631" cy="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pt-BR" sz="1400">
                    <a:solidFill>
                      <a:srgbClr val="FFFFFF"/>
                    </a:solidFill>
                    <a:latin typeface="Calibri" charset="0"/>
                  </a:rPr>
                  <a:t>APRESENTAÇÃO</a:t>
                </a:r>
              </a:p>
            </p:txBody>
          </p:sp>
        </p:grpSp>
        <p:grpSp>
          <p:nvGrpSpPr>
            <p:cNvPr id="195589" name="Group 8"/>
            <p:cNvGrpSpPr>
              <a:grpSpLocks/>
            </p:cNvGrpSpPr>
            <p:nvPr/>
          </p:nvGrpSpPr>
          <p:grpSpPr bwMode="auto">
            <a:xfrm>
              <a:off x="201613" y="2779291"/>
              <a:ext cx="2709862" cy="612775"/>
              <a:chOff x="127" y="1782"/>
              <a:chExt cx="1707" cy="386"/>
            </a:xfrm>
          </p:grpSpPr>
          <p:pic>
            <p:nvPicPr>
              <p:cNvPr id="195603" name="Picture 9"/>
              <p:cNvPicPr>
                <a:picLocks noChangeAspect="1" noChangeArrowheads="1"/>
              </p:cNvPicPr>
              <p:nvPr/>
            </p:nvPicPr>
            <p:blipFill>
              <a:blip r:embed="rId5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" y="1782"/>
                <a:ext cx="1707" cy="3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95604" name="Text Box 10"/>
              <p:cNvSpPr txBox="1">
                <a:spLocks noChangeArrowheads="1"/>
              </p:cNvSpPr>
              <p:nvPr/>
            </p:nvSpPr>
            <p:spPr bwMode="auto">
              <a:xfrm>
                <a:off x="167" y="1805"/>
                <a:ext cx="1631" cy="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pt-BR" sz="1400">
                    <a:solidFill>
                      <a:srgbClr val="FFFFFF"/>
                    </a:solidFill>
                    <a:latin typeface="Calibri" charset="0"/>
                  </a:rPr>
                  <a:t>SESSÃO</a:t>
                </a:r>
              </a:p>
            </p:txBody>
          </p:sp>
        </p:grpSp>
        <p:grpSp>
          <p:nvGrpSpPr>
            <p:cNvPr id="195590" name="Group 11"/>
            <p:cNvGrpSpPr>
              <a:grpSpLocks/>
            </p:cNvGrpSpPr>
            <p:nvPr/>
          </p:nvGrpSpPr>
          <p:grpSpPr bwMode="auto">
            <a:xfrm>
              <a:off x="201613" y="3284116"/>
              <a:ext cx="2709862" cy="606425"/>
              <a:chOff x="127" y="2100"/>
              <a:chExt cx="1707" cy="382"/>
            </a:xfrm>
          </p:grpSpPr>
          <p:pic>
            <p:nvPicPr>
              <p:cNvPr id="195601" name="Picture 12"/>
              <p:cNvPicPr>
                <a:picLocks noChangeAspect="1" noChangeArrowheads="1"/>
              </p:cNvPicPr>
              <p:nvPr/>
            </p:nvPicPr>
            <p:blipFill>
              <a:blip r:embed="rId6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" y="2100"/>
                <a:ext cx="1707" cy="3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95602" name="Text Box 13"/>
              <p:cNvSpPr txBox="1">
                <a:spLocks noChangeArrowheads="1"/>
              </p:cNvSpPr>
              <p:nvPr/>
            </p:nvSpPr>
            <p:spPr bwMode="auto">
              <a:xfrm>
                <a:off x="167" y="2123"/>
                <a:ext cx="1631" cy="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pt-BR" sz="1400">
                    <a:solidFill>
                      <a:srgbClr val="FFFFFF"/>
                    </a:solidFill>
                    <a:latin typeface="Calibri" charset="0"/>
                  </a:rPr>
                  <a:t>TRANSPORTE</a:t>
                </a:r>
              </a:p>
            </p:txBody>
          </p:sp>
        </p:grpSp>
        <p:grpSp>
          <p:nvGrpSpPr>
            <p:cNvPr id="195591" name="Group 14"/>
            <p:cNvGrpSpPr>
              <a:grpSpLocks/>
            </p:cNvGrpSpPr>
            <p:nvPr/>
          </p:nvGrpSpPr>
          <p:grpSpPr bwMode="auto">
            <a:xfrm>
              <a:off x="201613" y="3784179"/>
              <a:ext cx="2709862" cy="612775"/>
              <a:chOff x="127" y="2415"/>
              <a:chExt cx="1707" cy="386"/>
            </a:xfrm>
          </p:grpSpPr>
          <p:pic>
            <p:nvPicPr>
              <p:cNvPr id="195599" name="Picture 15"/>
              <p:cNvPicPr>
                <a:picLocks noChangeAspect="1" noChangeArrowheads="1"/>
              </p:cNvPicPr>
              <p:nvPr/>
            </p:nvPicPr>
            <p:blipFill>
              <a:blip r:embed="rId7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" y="2415"/>
                <a:ext cx="1707" cy="3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95600" name="Text Box 16"/>
              <p:cNvSpPr txBox="1">
                <a:spLocks noChangeArrowheads="1"/>
              </p:cNvSpPr>
              <p:nvPr/>
            </p:nvSpPr>
            <p:spPr bwMode="auto">
              <a:xfrm>
                <a:off x="167" y="2440"/>
                <a:ext cx="1631" cy="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pt-BR" sz="1400">
                    <a:solidFill>
                      <a:srgbClr val="FFFFFF"/>
                    </a:solidFill>
                    <a:latin typeface="Calibri" charset="0"/>
                  </a:rPr>
                  <a:t>REDE</a:t>
                </a:r>
              </a:p>
            </p:txBody>
          </p:sp>
        </p:grpSp>
        <p:grpSp>
          <p:nvGrpSpPr>
            <p:cNvPr id="195592" name="Group 17"/>
            <p:cNvGrpSpPr>
              <a:grpSpLocks/>
            </p:cNvGrpSpPr>
            <p:nvPr/>
          </p:nvGrpSpPr>
          <p:grpSpPr bwMode="auto">
            <a:xfrm>
              <a:off x="201613" y="4290591"/>
              <a:ext cx="2709862" cy="612775"/>
              <a:chOff x="127" y="2734"/>
              <a:chExt cx="1707" cy="386"/>
            </a:xfrm>
          </p:grpSpPr>
          <p:pic>
            <p:nvPicPr>
              <p:cNvPr id="195597" name="Picture 18"/>
              <p:cNvPicPr>
                <a:picLocks noChangeAspect="1" noChangeArrowheads="1"/>
              </p:cNvPicPr>
              <p:nvPr/>
            </p:nvPicPr>
            <p:blipFill>
              <a:blip r:embed="rId8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" y="2734"/>
                <a:ext cx="1707" cy="38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95598" name="Text Box 19"/>
              <p:cNvSpPr txBox="1">
                <a:spLocks noChangeArrowheads="1"/>
              </p:cNvSpPr>
              <p:nvPr/>
            </p:nvSpPr>
            <p:spPr bwMode="auto">
              <a:xfrm>
                <a:off x="167" y="2758"/>
                <a:ext cx="1631" cy="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pt-BR" sz="1400">
                    <a:solidFill>
                      <a:srgbClr val="FFFFFF"/>
                    </a:solidFill>
                    <a:latin typeface="Calibri" charset="0"/>
                  </a:rPr>
                  <a:t>LINK DE DADOS</a:t>
                </a:r>
              </a:p>
            </p:txBody>
          </p:sp>
        </p:grpSp>
        <p:grpSp>
          <p:nvGrpSpPr>
            <p:cNvPr id="195593" name="Group 20"/>
            <p:cNvGrpSpPr>
              <a:grpSpLocks/>
            </p:cNvGrpSpPr>
            <p:nvPr/>
          </p:nvGrpSpPr>
          <p:grpSpPr bwMode="auto">
            <a:xfrm>
              <a:off x="201613" y="4797004"/>
              <a:ext cx="2709862" cy="606425"/>
              <a:chOff x="127" y="3053"/>
              <a:chExt cx="1707" cy="382"/>
            </a:xfrm>
          </p:grpSpPr>
          <p:pic>
            <p:nvPicPr>
              <p:cNvPr id="195595" name="Picture 21"/>
              <p:cNvPicPr>
                <a:picLocks noChangeAspect="1" noChangeArrowheads="1"/>
              </p:cNvPicPr>
              <p:nvPr/>
            </p:nvPicPr>
            <p:blipFill>
              <a:blip r:embed="rId9">
                <a:duotone>
                  <a:prstClr val="black"/>
                  <a:schemeClr val="accent6">
                    <a:tint val="45000"/>
                    <a:satMod val="400000"/>
                  </a:schemeClr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7" y="3053"/>
                <a:ext cx="1707" cy="3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pic>
          <p:sp>
            <p:nvSpPr>
              <p:cNvPr id="195596" name="Text Box 22"/>
              <p:cNvSpPr txBox="1">
                <a:spLocks noChangeArrowheads="1"/>
              </p:cNvSpPr>
              <p:nvPr/>
            </p:nvSpPr>
            <p:spPr bwMode="auto">
              <a:xfrm>
                <a:off x="167" y="3075"/>
                <a:ext cx="1631" cy="3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lIns="90000" tIns="46800" rIns="90000" bIns="46800" anchor="ctr"/>
              <a:lstStyle>
                <a:lvl1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buClrTx/>
                  <a:buFontTx/>
                  <a:buNone/>
                </a:pPr>
                <a:r>
                  <a:rPr lang="pt-BR" sz="1400">
                    <a:solidFill>
                      <a:srgbClr val="FFFFFF"/>
                    </a:solidFill>
                    <a:latin typeface="Calibri" charset="0"/>
                  </a:rPr>
                  <a:t>FÍSICA</a:t>
                </a:r>
              </a:p>
            </p:txBody>
          </p:sp>
        </p:grpSp>
      </p:grpSp>
      <p:sp>
        <p:nvSpPr>
          <p:cNvPr id="195594" name="Text Box 23"/>
          <p:cNvSpPr txBox="1">
            <a:spLocks noChangeArrowheads="1"/>
          </p:cNvSpPr>
          <p:nvPr/>
        </p:nvSpPr>
        <p:spPr bwMode="auto">
          <a:xfrm>
            <a:off x="3491880" y="1772816"/>
            <a:ext cx="5544616" cy="35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ts val="1750"/>
              </a:spcBef>
              <a:buClrTx/>
              <a:buFontTx/>
              <a:buNone/>
            </a:pPr>
            <a:r>
              <a:rPr lang="pt-BR" sz="2800" dirty="0">
                <a:solidFill>
                  <a:srgbClr val="000000"/>
                </a:solidFill>
                <a:cs typeface="Arial" charset="0"/>
              </a:rPr>
              <a:t>Na transmissão de um dado, cada camada pega as informações passadas pela camada superior, acrescenta informações pelas quais ela seja responsável e passa os dados para a camada imediatamente </a:t>
            </a:r>
            <a:r>
              <a:rPr lang="pt-BR" sz="2800" dirty="0" smtClean="0">
                <a:solidFill>
                  <a:srgbClr val="000000"/>
                </a:solidFill>
                <a:cs typeface="Arial" charset="0"/>
              </a:rPr>
              <a:t>inferior (SAP)</a:t>
            </a:r>
            <a:endParaRPr lang="pt-BR" sz="2800" dirty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25" name="Picture 24" descr="what-is-osi-reference-model-and-their-use-in-network1.jpg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 7 camadas do OSI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539552" y="1340768"/>
            <a:ext cx="820891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pt-BR" sz="2800" dirty="0" smtClean="0">
                <a:solidFill>
                  <a:srgbClr val="000000"/>
                </a:solidFill>
              </a:rPr>
              <a:t>Conceito sobre PDU (</a:t>
            </a:r>
            <a:r>
              <a:rPr lang="pt-BR" sz="2800" dirty="0" err="1" smtClean="0">
                <a:solidFill>
                  <a:srgbClr val="000000"/>
                </a:solidFill>
              </a:rPr>
              <a:t>Protocol</a:t>
            </a:r>
            <a:r>
              <a:rPr lang="pt-BR" sz="2800" dirty="0" smtClean="0">
                <a:solidFill>
                  <a:srgbClr val="000000"/>
                </a:solidFill>
              </a:rPr>
              <a:t> Data Unit)</a:t>
            </a:r>
          </a:p>
          <a:p>
            <a:pPr marL="285750" indent="-285750">
              <a:buFont typeface="Arial"/>
              <a:buChar char="•"/>
            </a:pPr>
            <a:r>
              <a:rPr lang="pt-BR" sz="2800" dirty="0" smtClean="0">
                <a:solidFill>
                  <a:srgbClr val="000000"/>
                </a:solidFill>
              </a:rPr>
              <a:t>Designação dos elementos encontrados em cada camada</a:t>
            </a:r>
          </a:p>
          <a:p>
            <a:endParaRPr lang="pt-BR" sz="2800" dirty="0" smtClean="0">
              <a:solidFill>
                <a:srgbClr val="000000"/>
              </a:solidFill>
            </a:endParaRPr>
          </a:p>
          <a:p>
            <a:r>
              <a:rPr lang="pt-BR" sz="2400" dirty="0" smtClean="0">
                <a:solidFill>
                  <a:srgbClr val="000000"/>
                </a:solidFill>
              </a:rPr>
              <a:t>ex. pacotes na camada 3 e segmentos na camada 4</a:t>
            </a:r>
            <a:endParaRPr lang="pt-BR" sz="2400" dirty="0">
              <a:solidFill>
                <a:srgbClr val="000000"/>
              </a:solidFill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2003653" y="4078212"/>
            <a:ext cx="5304651" cy="1871068"/>
            <a:chOff x="1571604" y="3286124"/>
            <a:chExt cx="6532429" cy="2500330"/>
          </a:xfrm>
        </p:grpSpPr>
        <p:pic>
          <p:nvPicPr>
            <p:cNvPr id="6" name="Imagem 5" descr="image1.jpg"/>
            <p:cNvPicPr>
              <a:picLocks noChangeAspect="1"/>
            </p:cNvPicPr>
            <p:nvPr/>
          </p:nvPicPr>
          <p:blipFill>
            <a:blip r:embed="rId2" cstate="print"/>
            <a:srcRect b="9954"/>
            <a:stretch>
              <a:fillRect/>
            </a:stretch>
          </p:blipFill>
          <p:spPr>
            <a:xfrm>
              <a:off x="1571604" y="3286124"/>
              <a:ext cx="1996440" cy="2500330"/>
            </a:xfrm>
            <a:prstGeom prst="rect">
              <a:avLst/>
            </a:prstGeom>
          </p:spPr>
        </p:pic>
        <p:sp>
          <p:nvSpPr>
            <p:cNvPr id="7" name="Arredondar Retângulo em um Canto Diagonal 6"/>
            <p:cNvSpPr/>
            <p:nvPr/>
          </p:nvSpPr>
          <p:spPr>
            <a:xfrm>
              <a:off x="3593134" y="3329426"/>
              <a:ext cx="4500594" cy="285752"/>
            </a:xfrm>
            <a:prstGeom prst="round2Diag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Dados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8" name="Arredondar Retângulo em um Canto Diagonal 7"/>
            <p:cNvSpPr/>
            <p:nvPr/>
          </p:nvSpPr>
          <p:spPr>
            <a:xfrm>
              <a:off x="3596569" y="3679418"/>
              <a:ext cx="4500594" cy="285752"/>
            </a:xfrm>
            <a:prstGeom prst="round2Diag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Dados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9" name="Arredondar Retângulo em um Canto Diagonal 8"/>
            <p:cNvSpPr/>
            <p:nvPr/>
          </p:nvSpPr>
          <p:spPr>
            <a:xfrm>
              <a:off x="3593904" y="4029410"/>
              <a:ext cx="4500594" cy="285752"/>
            </a:xfrm>
            <a:prstGeom prst="round2Diag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Dados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0" name="Arredondar Retângulo em um Canto Diagonal 9"/>
            <p:cNvSpPr/>
            <p:nvPr/>
          </p:nvSpPr>
          <p:spPr>
            <a:xfrm>
              <a:off x="3603439" y="4378960"/>
              <a:ext cx="4500594" cy="285752"/>
            </a:xfrm>
            <a:prstGeom prst="round2Diag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Segmentos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1" name="Arredondar Retângulo em um Canto Diagonal 10"/>
            <p:cNvSpPr/>
            <p:nvPr/>
          </p:nvSpPr>
          <p:spPr>
            <a:xfrm>
              <a:off x="3593904" y="4729082"/>
              <a:ext cx="4500594" cy="285752"/>
            </a:xfrm>
            <a:prstGeom prst="round2Diag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Pacotes ou </a:t>
              </a:r>
              <a:r>
                <a:rPr lang="pt-BR" dirty="0" err="1" smtClean="0">
                  <a:solidFill>
                    <a:schemeClr val="tx1"/>
                  </a:solidFill>
                </a:rPr>
                <a:t>Datagramas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2" name="Arredondar Retângulo em um Canto Diagonal 11"/>
            <p:cNvSpPr/>
            <p:nvPr/>
          </p:nvSpPr>
          <p:spPr>
            <a:xfrm>
              <a:off x="3598437" y="5072074"/>
              <a:ext cx="4500594" cy="285752"/>
            </a:xfrm>
            <a:prstGeom prst="round2Diag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Quadros ou Frames</a:t>
              </a:r>
              <a:endParaRPr lang="pt-BR" dirty="0">
                <a:solidFill>
                  <a:schemeClr val="tx1"/>
                </a:solidFill>
              </a:endParaRPr>
            </a:p>
          </p:txBody>
        </p:sp>
        <p:sp>
          <p:nvSpPr>
            <p:cNvPr id="13" name="Arredondar Retângulo em um Canto Diagonal 12"/>
            <p:cNvSpPr/>
            <p:nvPr/>
          </p:nvSpPr>
          <p:spPr>
            <a:xfrm>
              <a:off x="3600774" y="5429264"/>
              <a:ext cx="4500594" cy="285752"/>
            </a:xfrm>
            <a:prstGeom prst="round2Diag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BR" dirty="0" smtClean="0">
                  <a:solidFill>
                    <a:schemeClr val="tx1"/>
                  </a:solidFill>
                </a:rPr>
                <a:t>Bits</a:t>
              </a:r>
              <a:endParaRPr lang="pt-BR" dirty="0">
                <a:solidFill>
                  <a:schemeClr val="tx1"/>
                </a:solidFill>
              </a:endParaRPr>
            </a:p>
          </p:txBody>
        </p:sp>
      </p:grpSp>
      <p:pic>
        <p:nvPicPr>
          <p:cNvPr id="15" name="Picture 14" descr="what-is-osi-reference-model-and-their-use-in-network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Camada de Aplicação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4838" cy="4493096"/>
          </a:xfrm>
        </p:spPr>
        <p:txBody>
          <a:bodyPr>
            <a:normAutofit/>
          </a:bodyPr>
          <a:lstStyle/>
          <a:p>
            <a:pPr marL="457200" indent="-457200">
              <a:buFont typeface="Arial"/>
              <a:buChar char="•"/>
            </a:pPr>
            <a:r>
              <a:rPr lang="pt-BR" dirty="0" smtClean="0"/>
              <a:t>Relativa as aplicações utilizadas pelos usuários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Para as aplicações – respectivos protocolos</a:t>
            </a:r>
          </a:p>
          <a:p>
            <a:pPr marL="457200" indent="-457200">
              <a:buFont typeface="Arial"/>
              <a:buChar char="•"/>
            </a:pPr>
            <a:endParaRPr lang="pt-BR" dirty="0"/>
          </a:p>
          <a:p>
            <a:pPr marL="0" indent="0"/>
            <a:r>
              <a:rPr lang="pt-BR" dirty="0" smtClean="0"/>
              <a:t>ex. SMTP, FTP, HTTP etc.</a:t>
            </a:r>
          </a:p>
          <a:p>
            <a:pPr marL="0" indent="0"/>
            <a:endParaRPr lang="pt-BR" dirty="0"/>
          </a:p>
          <a:p>
            <a:pPr marL="0" indent="0"/>
            <a:r>
              <a:rPr lang="pt-B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Relação oficial de protocolos da camada de aplicação</a:t>
            </a:r>
          </a:p>
          <a:p>
            <a:pPr marL="0" indent="0"/>
            <a:r>
              <a:rPr lang="pt-BR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http</a:t>
            </a:r>
            <a:r>
              <a:rPr lang="pt-B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://</a:t>
            </a:r>
            <a:r>
              <a:rPr lang="pt-BR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www.iana.org</a:t>
            </a:r>
            <a:r>
              <a:rPr lang="pt-B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pt-BR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assignments</a:t>
            </a:r>
            <a:r>
              <a:rPr lang="pt-BR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/</a:t>
            </a:r>
            <a:r>
              <a:rPr lang="pt-BR" sz="2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service-names-port-numbers</a:t>
            </a:r>
            <a:endParaRPr lang="pt-BR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76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Camada de Apresentação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4838" cy="4565104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/>
              <a:buChar char="•"/>
            </a:pPr>
            <a:r>
              <a:rPr lang="pt-BR" dirty="0" smtClean="0"/>
              <a:t>Não possui protocolos de rede</a:t>
            </a:r>
          </a:p>
          <a:p>
            <a:pPr marL="457200" indent="-457200">
              <a:buFont typeface="Arial"/>
              <a:buChar char="•"/>
            </a:pPr>
            <a:r>
              <a:rPr lang="pt-BR" dirty="0"/>
              <a:t>C</a:t>
            </a:r>
            <a:r>
              <a:rPr lang="pt-BR" dirty="0" smtClean="0"/>
              <a:t>ompressão e descompressão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Criptografia e </a:t>
            </a:r>
            <a:r>
              <a:rPr lang="pt-BR" dirty="0" err="1"/>
              <a:t>d</a:t>
            </a:r>
            <a:r>
              <a:rPr lang="pt-BR" dirty="0" err="1" smtClean="0"/>
              <a:t>ecriptografia</a:t>
            </a:r>
            <a:endParaRPr lang="pt-BR" dirty="0" smtClean="0"/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Conversão de padrões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Atuação dos protocolos SSL e TLS</a:t>
            </a:r>
          </a:p>
          <a:p>
            <a:pPr marL="457200" indent="-457200">
              <a:buFont typeface="Arial"/>
              <a:buChar char="•"/>
            </a:pPr>
            <a:r>
              <a:rPr lang="pt-BR" dirty="0"/>
              <a:t>SSL e TLS </a:t>
            </a:r>
            <a:r>
              <a:rPr lang="pt-BR" dirty="0" smtClean="0"/>
              <a:t>(que não são protocolos de rede)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Transforma  HTTP em HTTPS, SMTP em SMTPS</a:t>
            </a:r>
            <a:endParaRPr lang="pt-BR" dirty="0"/>
          </a:p>
        </p:txBody>
      </p:sp>
      <p:pic>
        <p:nvPicPr>
          <p:cNvPr id="4" name="Picture 3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86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Camada de Sessão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4838" cy="4061048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pt-BR" dirty="0" smtClean="0"/>
              <a:t>Não trabalha com protocolos de rede 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Utiliza (</a:t>
            </a:r>
            <a:r>
              <a:rPr lang="pt-BR" dirty="0" err="1" smtClean="0"/>
              <a:t>APIs</a:t>
            </a:r>
            <a:r>
              <a:rPr lang="pt-BR" dirty="0" smtClean="0"/>
              <a:t>)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Estabelece sessão entre aplicações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Diálogo entre aplicações ocorre nesta camada</a:t>
            </a:r>
          </a:p>
          <a:p>
            <a:endParaRPr lang="pt-BR" dirty="0"/>
          </a:p>
          <a:p>
            <a:pPr marL="0" indent="0">
              <a:buNone/>
            </a:pPr>
            <a:r>
              <a:rPr lang="pt-BR" dirty="0" smtClean="0"/>
              <a:t>ex. autenticações FTP e SSH</a:t>
            </a:r>
            <a:endParaRPr lang="pt-BR" dirty="0"/>
          </a:p>
        </p:txBody>
      </p:sp>
      <p:pic>
        <p:nvPicPr>
          <p:cNvPr id="4" name="Picture 3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082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Camada de Transporte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48880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pt-BR" dirty="0" smtClean="0"/>
              <a:t>Encontram-se TCP e UDP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Estabelecimento de sessão TCP (3WHS)</a:t>
            </a: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4" name="Picture 3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737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4"/>
          <p:cNvSpPr txBox="1"/>
          <p:nvPr/>
        </p:nvSpPr>
        <p:spPr>
          <a:xfrm>
            <a:off x="395536" y="1340768"/>
            <a:ext cx="8352928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640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pt-BR" sz="2800" dirty="0" smtClean="0">
                <a:solidFill>
                  <a:schemeClr val="tx1"/>
                </a:solidFill>
              </a:rPr>
              <a:t>Trata-se da norma ISO/IEC 7498-1 de 1994</a:t>
            </a:r>
          </a:p>
          <a:p>
            <a:pPr marL="35640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pt-BR" sz="2800" dirty="0" smtClean="0">
                <a:solidFill>
                  <a:schemeClr val="tx1"/>
                </a:solidFill>
              </a:rPr>
              <a:t>Criada pela ISO </a:t>
            </a:r>
            <a:r>
              <a:rPr lang="pt-BR" dirty="0" smtClean="0">
                <a:solidFill>
                  <a:schemeClr val="tx1"/>
                </a:solidFill>
              </a:rPr>
              <a:t>(</a:t>
            </a:r>
            <a:r>
              <a:rPr lang="pt-BR" dirty="0" err="1" smtClean="0">
                <a:solidFill>
                  <a:schemeClr val="tx1"/>
                </a:solidFill>
              </a:rPr>
              <a:t>International</a:t>
            </a:r>
            <a:r>
              <a:rPr lang="pt-BR" dirty="0" smtClean="0">
                <a:solidFill>
                  <a:schemeClr val="tx1"/>
                </a:solidFill>
              </a:rPr>
              <a:t> </a:t>
            </a:r>
            <a:r>
              <a:rPr lang="pt-BR" dirty="0" err="1" smtClean="0">
                <a:solidFill>
                  <a:schemeClr val="tx1"/>
                </a:solidFill>
              </a:rPr>
              <a:t>Organization</a:t>
            </a:r>
            <a:r>
              <a:rPr lang="pt-BR" dirty="0" smtClean="0">
                <a:solidFill>
                  <a:schemeClr val="tx1"/>
                </a:solidFill>
              </a:rPr>
              <a:t> for </a:t>
            </a:r>
            <a:r>
              <a:rPr lang="pt-BR" dirty="0" err="1" smtClean="0">
                <a:solidFill>
                  <a:schemeClr val="tx1"/>
                </a:solidFill>
              </a:rPr>
              <a:t>Standardization</a:t>
            </a:r>
            <a:r>
              <a:rPr lang="pt-BR" dirty="0" smtClean="0">
                <a:solidFill>
                  <a:schemeClr val="tx1"/>
                </a:solidFill>
              </a:rPr>
              <a:t>)</a:t>
            </a:r>
            <a:endParaRPr lang="pt-BR" sz="2800" dirty="0" smtClean="0">
              <a:solidFill>
                <a:schemeClr val="tx1"/>
              </a:solidFill>
            </a:endParaRPr>
          </a:p>
          <a:p>
            <a:pPr marL="35640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pt-BR" sz="2800" dirty="0" smtClean="0">
                <a:solidFill>
                  <a:schemeClr val="tx1"/>
                </a:solidFill>
              </a:rPr>
              <a:t>Criada pela IEC </a:t>
            </a:r>
            <a:r>
              <a:rPr lang="pt-BR" sz="2000" dirty="0" smtClean="0">
                <a:solidFill>
                  <a:schemeClr val="tx1"/>
                </a:solidFill>
              </a:rPr>
              <a:t>(</a:t>
            </a:r>
            <a:r>
              <a:rPr lang="pt-BR" sz="2000" dirty="0" err="1" smtClean="0">
                <a:solidFill>
                  <a:schemeClr val="tx1"/>
                </a:solidFill>
              </a:rPr>
              <a:t>International</a:t>
            </a:r>
            <a:r>
              <a:rPr lang="pt-BR" sz="2000" dirty="0" smtClean="0">
                <a:solidFill>
                  <a:schemeClr val="tx1"/>
                </a:solidFill>
              </a:rPr>
              <a:t> </a:t>
            </a:r>
            <a:r>
              <a:rPr lang="pt-BR" sz="2000" dirty="0" err="1" smtClean="0">
                <a:solidFill>
                  <a:schemeClr val="tx1"/>
                </a:solidFill>
              </a:rPr>
              <a:t>Electrotechnical</a:t>
            </a:r>
            <a:r>
              <a:rPr lang="pt-BR" sz="2000" dirty="0" smtClean="0">
                <a:solidFill>
                  <a:schemeClr val="tx1"/>
                </a:solidFill>
              </a:rPr>
              <a:t> </a:t>
            </a:r>
            <a:r>
              <a:rPr lang="pt-BR" sz="2000" dirty="0" err="1" smtClean="0">
                <a:solidFill>
                  <a:schemeClr val="tx1"/>
                </a:solidFill>
              </a:rPr>
              <a:t>Commission</a:t>
            </a:r>
            <a:r>
              <a:rPr lang="pt-BR" sz="2000" dirty="0" smtClean="0">
                <a:solidFill>
                  <a:schemeClr val="tx1"/>
                </a:solidFill>
              </a:rPr>
              <a:t>)</a:t>
            </a:r>
            <a:endParaRPr lang="pt-BR" sz="2800" dirty="0" smtClean="0">
              <a:solidFill>
                <a:schemeClr val="tx1"/>
              </a:solidFill>
            </a:endParaRPr>
          </a:p>
          <a:p>
            <a:pPr marL="35640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pt-BR" sz="2800" dirty="0" smtClean="0">
                <a:solidFill>
                  <a:schemeClr val="tx1"/>
                </a:solidFill>
              </a:rPr>
              <a:t>Modelo de referência que provê um padrão para desenvolvedores de software</a:t>
            </a:r>
          </a:p>
          <a:p>
            <a:pPr marL="35640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pt-BR" sz="2800" dirty="0" smtClean="0">
                <a:solidFill>
                  <a:schemeClr val="tx1"/>
                </a:solidFill>
              </a:rPr>
              <a:t>Modelo de referência que provê um padrão para fabricantes de hardware</a:t>
            </a:r>
          </a:p>
          <a:p>
            <a:pPr marL="35640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pt-BR" sz="2800" dirty="0" smtClean="0">
                <a:solidFill>
                  <a:schemeClr val="tx1"/>
                </a:solidFill>
              </a:rPr>
              <a:t>Intuito de criar produtos compatíveis</a:t>
            </a:r>
            <a:endParaRPr lang="pt-BR" sz="28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404664"/>
            <a:ext cx="64807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FUNDAMENTOS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73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Camada de Rede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4838" cy="1972816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pt-BR" dirty="0" smtClean="0"/>
              <a:t>Encontra-se o protocolo IP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Nesta camada que o TCP/IP começa a atuar</a:t>
            </a:r>
            <a:endParaRPr lang="pt-BR" dirty="0"/>
          </a:p>
        </p:txBody>
      </p:sp>
      <p:pic>
        <p:nvPicPr>
          <p:cNvPr id="4" name="Picture 3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2327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Camada de Enlace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4838" cy="3701008"/>
          </a:xfrm>
        </p:spPr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pt-BR" dirty="0" smtClean="0"/>
              <a:t>Em inglês (link </a:t>
            </a:r>
            <a:r>
              <a:rPr lang="pt-BR" dirty="0" err="1" smtClean="0"/>
              <a:t>layer</a:t>
            </a:r>
            <a:r>
              <a:rPr lang="pt-BR" dirty="0" smtClean="0"/>
              <a:t>)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Algoritmos capazes de realizar cálculos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Função de verificar oriundos da camada física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Existência de switches </a:t>
            </a:r>
          </a:p>
          <a:p>
            <a:pPr marL="457200" indent="-457200">
              <a:buFont typeface="Arial"/>
              <a:buChar char="•"/>
            </a:pPr>
            <a:r>
              <a:rPr lang="pt-BR" dirty="0" smtClean="0"/>
              <a:t>Protocolo ethernet, ATM, PPP, Frame Relay</a:t>
            </a:r>
            <a:endParaRPr lang="pt-BR" dirty="0"/>
          </a:p>
        </p:txBody>
      </p:sp>
      <p:pic>
        <p:nvPicPr>
          <p:cNvPr id="4" name="Picture 3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891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Camada de Física</a:t>
            </a:r>
            <a:endParaRPr lang="pt-BR" dirty="0"/>
          </a:p>
        </p:txBody>
      </p:sp>
      <p:pic>
        <p:nvPicPr>
          <p:cNvPr id="4" name="Picture 3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1518508"/>
            <a:ext cx="7848872" cy="3988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pt-BR" sz="2800" dirty="0">
                <a:solidFill>
                  <a:srgbClr val="000000"/>
                </a:solidFill>
              </a:rPr>
              <a:t>Tudo que é físico, cabos, placas eletrônicas </a:t>
            </a:r>
            <a:r>
              <a:rPr lang="pt-BR" sz="2800" dirty="0" smtClean="0">
                <a:solidFill>
                  <a:srgbClr val="000000"/>
                </a:solidFill>
              </a:rPr>
              <a:t>etc.</a:t>
            </a:r>
            <a:endParaRPr lang="pt-BR" sz="2800" i="1" dirty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pt-BR" sz="2400" i="1" dirty="0">
                <a:solidFill>
                  <a:srgbClr val="000000"/>
                </a:solidFill>
              </a:rPr>
              <a:t>Bit 0 ≅2,2 volts </a:t>
            </a:r>
            <a:r>
              <a:rPr lang="pt-BR" sz="2400" i="1" dirty="0" smtClean="0">
                <a:solidFill>
                  <a:srgbClr val="000000"/>
                </a:solidFill>
              </a:rPr>
              <a:t>, Bit </a:t>
            </a:r>
            <a:r>
              <a:rPr lang="pt-BR" sz="2400" i="1" dirty="0">
                <a:solidFill>
                  <a:srgbClr val="000000"/>
                </a:solidFill>
              </a:rPr>
              <a:t>1 ≅2,8 </a:t>
            </a:r>
            <a:r>
              <a:rPr lang="pt-BR" sz="2400" i="1" dirty="0" smtClean="0">
                <a:solidFill>
                  <a:srgbClr val="000000"/>
                </a:solidFill>
              </a:rPr>
              <a:t>volts</a:t>
            </a:r>
            <a:endParaRPr lang="pt-BR" sz="2400" i="1" dirty="0">
              <a:solidFill>
                <a:srgbClr val="000000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pt-BR" sz="2400" i="1" dirty="0" smtClean="0">
                <a:solidFill>
                  <a:srgbClr val="000000"/>
                </a:solidFill>
              </a:rPr>
              <a:t>T</a:t>
            </a:r>
            <a:r>
              <a:rPr lang="pt-BR" sz="2800" dirty="0" smtClean="0">
                <a:solidFill>
                  <a:srgbClr val="000000"/>
                </a:solidFill>
              </a:rPr>
              <a:t>ransforma </a:t>
            </a:r>
            <a:r>
              <a:rPr lang="pt-BR" sz="2800" dirty="0">
                <a:solidFill>
                  <a:srgbClr val="000000"/>
                </a:solidFill>
              </a:rPr>
              <a:t>em sinais compatíveis com o meio</a:t>
            </a:r>
          </a:p>
          <a:p>
            <a:pPr marL="457200" indent="-457200" eaLnBrk="1" hangingPunct="1">
              <a:spcBef>
                <a:spcPts val="1750"/>
              </a:spcBef>
              <a:buClrTx/>
              <a:buFont typeface="Arial"/>
              <a:buChar char="•"/>
            </a:pPr>
            <a:r>
              <a:rPr lang="pt-BR" sz="2800" dirty="0">
                <a:solidFill>
                  <a:srgbClr val="000000"/>
                </a:solidFill>
              </a:rPr>
              <a:t>Meio elétrico: converte os 0s e 1s dos quadros em sinais elétricos.</a:t>
            </a:r>
          </a:p>
          <a:p>
            <a:pPr marL="457200" indent="-457200" eaLnBrk="1" hangingPunct="1">
              <a:spcBef>
                <a:spcPts val="1750"/>
              </a:spcBef>
              <a:buClrTx/>
              <a:buFont typeface="Arial"/>
              <a:buChar char="•"/>
            </a:pPr>
            <a:r>
              <a:rPr lang="pt-BR" sz="2800" dirty="0">
                <a:solidFill>
                  <a:srgbClr val="000000"/>
                </a:solidFill>
              </a:rPr>
              <a:t>Meio óptico: converte os 0s e 1s dos quadros em sinais luminosos</a:t>
            </a:r>
            <a:r>
              <a:rPr lang="pt-BR" sz="2800" dirty="0" smtClean="0">
                <a:solidFill>
                  <a:srgbClr val="000000"/>
                </a:solidFill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7506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215900" y="460028"/>
            <a:ext cx="874871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38138"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ts val="1750"/>
              </a:spcBef>
              <a:buClrTx/>
              <a:buFontTx/>
              <a:buNone/>
            </a:pPr>
            <a:r>
              <a:rPr lang="pt-BR" sz="2800" b="1" dirty="0" smtClean="0">
                <a:solidFill>
                  <a:schemeClr val="accent2"/>
                </a:solidFill>
              </a:rPr>
              <a:t>CONSIDERAÇÕES</a:t>
            </a:r>
            <a:endParaRPr lang="pt-BR" sz="2800" b="1" dirty="0">
              <a:solidFill>
                <a:schemeClr val="accent2"/>
              </a:solidFill>
            </a:endParaRPr>
          </a:p>
        </p:txBody>
      </p:sp>
      <p:pic>
        <p:nvPicPr>
          <p:cNvPr id="3" name="Picture 2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1560" y="1797105"/>
            <a:ext cx="8064896" cy="3288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err="1" smtClean="0">
                <a:solidFill>
                  <a:srgbClr val="000000"/>
                </a:solidFill>
              </a:rPr>
              <a:t>Objetivo</a:t>
            </a:r>
            <a:r>
              <a:rPr lang="en-US" sz="2800" dirty="0" smtClean="0">
                <a:solidFill>
                  <a:srgbClr val="000000"/>
                </a:solidFill>
              </a:rPr>
              <a:t> do </a:t>
            </a:r>
            <a:r>
              <a:rPr lang="en-US" sz="2800" dirty="0" err="1" smtClean="0">
                <a:solidFill>
                  <a:srgbClr val="000000"/>
                </a:solidFill>
              </a:rPr>
              <a:t>modelo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i="1" dirty="0" smtClean="0">
                <a:solidFill>
                  <a:srgbClr val="000000"/>
                </a:solidFill>
              </a:rPr>
              <a:t>OSI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é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fornecer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uma</a:t>
            </a:r>
            <a:r>
              <a:rPr lang="en-US" sz="2800" dirty="0" smtClean="0">
                <a:solidFill>
                  <a:srgbClr val="000000"/>
                </a:solidFill>
              </a:rPr>
              <a:t> base </a:t>
            </a:r>
            <a:r>
              <a:rPr lang="en-US" sz="2800" dirty="0" err="1" smtClean="0">
                <a:solidFill>
                  <a:srgbClr val="000000"/>
                </a:solidFill>
              </a:rPr>
              <a:t>comum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que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permita</a:t>
            </a:r>
            <a:r>
              <a:rPr lang="en-US" sz="2800" dirty="0" smtClean="0">
                <a:solidFill>
                  <a:srgbClr val="000000"/>
                </a:solidFill>
              </a:rPr>
              <a:t> o </a:t>
            </a:r>
            <a:r>
              <a:rPr lang="en-US" sz="2800" dirty="0" err="1" smtClean="0">
                <a:solidFill>
                  <a:srgbClr val="000000"/>
                </a:solidFill>
              </a:rPr>
              <a:t>desenvolvimento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coordenado</a:t>
            </a:r>
            <a:r>
              <a:rPr lang="en-US" sz="2800" dirty="0" smtClean="0">
                <a:solidFill>
                  <a:srgbClr val="000000"/>
                </a:solidFill>
              </a:rPr>
              <a:t> de </a:t>
            </a:r>
            <a:r>
              <a:rPr lang="en-US" sz="2800" dirty="0" err="1" smtClean="0">
                <a:solidFill>
                  <a:srgbClr val="000000"/>
                </a:solidFill>
              </a:rPr>
              <a:t>padrões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para</a:t>
            </a:r>
            <a:r>
              <a:rPr lang="en-US" sz="2800" dirty="0" smtClean="0">
                <a:solidFill>
                  <a:srgbClr val="000000"/>
                </a:solidFill>
              </a:rPr>
              <a:t> a </a:t>
            </a:r>
            <a:r>
              <a:rPr lang="en-US" sz="2800" dirty="0" err="1" smtClean="0">
                <a:solidFill>
                  <a:srgbClr val="000000"/>
                </a:solidFill>
              </a:rPr>
              <a:t>interconexão</a:t>
            </a:r>
            <a:r>
              <a:rPr lang="en-US" sz="2800" dirty="0" smtClean="0">
                <a:solidFill>
                  <a:srgbClr val="000000"/>
                </a:solidFill>
              </a:rPr>
              <a:t> de </a:t>
            </a:r>
            <a:r>
              <a:rPr lang="en-US" sz="2800" dirty="0" err="1" smtClean="0">
                <a:solidFill>
                  <a:srgbClr val="000000"/>
                </a:solidFill>
              </a:rPr>
              <a:t>sistemas</a:t>
            </a:r>
            <a:r>
              <a:rPr lang="en-US" sz="2800" dirty="0" smtClean="0">
                <a:solidFill>
                  <a:srgbClr val="000000"/>
                </a:solidFill>
              </a:rPr>
              <a:t> e </a:t>
            </a:r>
            <a:r>
              <a:rPr lang="en-US" sz="2800" dirty="0" err="1" smtClean="0">
                <a:solidFill>
                  <a:srgbClr val="000000"/>
                </a:solidFill>
              </a:rPr>
              <a:t>para</a:t>
            </a:r>
            <a:r>
              <a:rPr lang="en-US" sz="2800" dirty="0" smtClean="0">
                <a:solidFill>
                  <a:srgbClr val="000000"/>
                </a:solidFill>
              </a:rPr>
              <a:t> a </a:t>
            </a:r>
            <a:r>
              <a:rPr lang="en-US" sz="2800" dirty="0" err="1" smtClean="0">
                <a:solidFill>
                  <a:srgbClr val="000000"/>
                </a:solidFill>
              </a:rPr>
              <a:t>adoção</a:t>
            </a:r>
            <a:r>
              <a:rPr lang="en-US" sz="2800" dirty="0" smtClean="0">
                <a:solidFill>
                  <a:srgbClr val="000000"/>
                </a:solidFill>
              </a:rPr>
              <a:t> dos </a:t>
            </a:r>
            <a:r>
              <a:rPr lang="en-US" sz="2800" dirty="0" err="1" smtClean="0">
                <a:solidFill>
                  <a:srgbClr val="000000"/>
                </a:solidFill>
              </a:rPr>
              <a:t>padrões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para</a:t>
            </a:r>
            <a:r>
              <a:rPr lang="en-US" sz="2800" dirty="0" smtClean="0">
                <a:solidFill>
                  <a:srgbClr val="000000"/>
                </a:solidFill>
              </a:rPr>
              <a:t> a </a:t>
            </a:r>
            <a:r>
              <a:rPr lang="en-US" sz="2800" dirty="0" err="1" smtClean="0">
                <a:solidFill>
                  <a:srgbClr val="000000"/>
                </a:solidFill>
              </a:rPr>
              <a:t>troca</a:t>
            </a:r>
            <a:r>
              <a:rPr lang="en-US" sz="2800" dirty="0" smtClean="0">
                <a:solidFill>
                  <a:srgbClr val="000000"/>
                </a:solidFill>
              </a:rPr>
              <a:t> de </a:t>
            </a:r>
            <a:r>
              <a:rPr lang="en-US" sz="2800" dirty="0" err="1" smtClean="0">
                <a:solidFill>
                  <a:srgbClr val="000000"/>
                </a:solidFill>
              </a:rPr>
              <a:t>informações</a:t>
            </a:r>
            <a:r>
              <a:rPr lang="en-US" sz="2800" dirty="0" smtClean="0">
                <a:solidFill>
                  <a:srgbClr val="000000"/>
                </a:solidFill>
              </a:rPr>
              <a:t>. 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5686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215900" y="460028"/>
            <a:ext cx="874871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38138"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ts val="1750"/>
              </a:spcBef>
              <a:buClrTx/>
              <a:buFontTx/>
              <a:buNone/>
            </a:pPr>
            <a:r>
              <a:rPr lang="pt-BR" sz="2800" b="1" dirty="0" smtClean="0">
                <a:solidFill>
                  <a:schemeClr val="accent2"/>
                </a:solidFill>
              </a:rPr>
              <a:t>CONSIDERAÇÕES</a:t>
            </a:r>
            <a:endParaRPr lang="pt-BR" sz="2800" b="1" dirty="0">
              <a:solidFill>
                <a:schemeClr val="accent2"/>
              </a:solidFill>
            </a:endParaRPr>
          </a:p>
        </p:txBody>
      </p:sp>
      <p:pic>
        <p:nvPicPr>
          <p:cNvPr id="3" name="Picture 2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1725097"/>
            <a:ext cx="8064896" cy="3288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000000"/>
                </a:solidFill>
              </a:rPr>
              <a:t>A </a:t>
            </a:r>
            <a:r>
              <a:rPr lang="en-US" sz="2800" dirty="0" err="1" smtClean="0">
                <a:solidFill>
                  <a:srgbClr val="000000"/>
                </a:solidFill>
              </a:rPr>
              <a:t>elaboração</a:t>
            </a:r>
            <a:r>
              <a:rPr lang="en-US" sz="2800" dirty="0" smtClean="0">
                <a:solidFill>
                  <a:srgbClr val="000000"/>
                </a:solidFill>
              </a:rPr>
              <a:t> do </a:t>
            </a:r>
            <a:r>
              <a:rPr lang="en-US" sz="2800" dirty="0" err="1" smtClean="0">
                <a:solidFill>
                  <a:srgbClr val="000000"/>
                </a:solidFill>
              </a:rPr>
              <a:t>modelo</a:t>
            </a:r>
            <a:r>
              <a:rPr lang="en-US" sz="2800" dirty="0" smtClean="0">
                <a:solidFill>
                  <a:srgbClr val="000000"/>
                </a:solidFill>
              </a:rPr>
              <a:t> OSI </a:t>
            </a:r>
            <a:r>
              <a:rPr lang="en-US" sz="2800" dirty="0" err="1" smtClean="0">
                <a:solidFill>
                  <a:srgbClr val="000000"/>
                </a:solidFill>
              </a:rPr>
              <a:t>representou</a:t>
            </a:r>
            <a:r>
              <a:rPr lang="en-US" sz="2800" dirty="0" smtClean="0">
                <a:solidFill>
                  <a:srgbClr val="000000"/>
                </a:solidFill>
              </a:rPr>
              <a:t> um </a:t>
            </a:r>
            <a:r>
              <a:rPr lang="en-US" sz="2800" dirty="0" err="1" smtClean="0">
                <a:solidFill>
                  <a:srgbClr val="000000"/>
                </a:solidFill>
              </a:rPr>
              <a:t>esforço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na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tentativa</a:t>
            </a:r>
            <a:r>
              <a:rPr lang="en-US" sz="2800" dirty="0" smtClean="0">
                <a:solidFill>
                  <a:srgbClr val="000000"/>
                </a:solidFill>
              </a:rPr>
              <a:t> de </a:t>
            </a:r>
            <a:r>
              <a:rPr lang="en-US" sz="2800" dirty="0" err="1" smtClean="0">
                <a:solidFill>
                  <a:srgbClr val="000000"/>
                </a:solidFill>
              </a:rPr>
              <a:t>padronização</a:t>
            </a:r>
            <a:r>
              <a:rPr lang="en-US" sz="2800" dirty="0" smtClean="0">
                <a:solidFill>
                  <a:srgbClr val="000000"/>
                </a:solidFill>
              </a:rPr>
              <a:t> e </a:t>
            </a:r>
            <a:r>
              <a:rPr lang="en-US" sz="2800" dirty="0" err="1" smtClean="0">
                <a:solidFill>
                  <a:srgbClr val="000000"/>
                </a:solidFill>
              </a:rPr>
              <a:t>direcionamento</a:t>
            </a:r>
            <a:r>
              <a:rPr lang="en-US" sz="2800" dirty="0" smtClean="0">
                <a:solidFill>
                  <a:srgbClr val="000000"/>
                </a:solidFill>
              </a:rPr>
              <a:t> do </a:t>
            </a:r>
            <a:r>
              <a:rPr lang="en-US" sz="2800" dirty="0" err="1" smtClean="0">
                <a:solidFill>
                  <a:srgbClr val="000000"/>
                </a:solidFill>
              </a:rPr>
              <a:t>desenvolvimento</a:t>
            </a:r>
            <a:r>
              <a:rPr lang="en-US" sz="2800" dirty="0" smtClean="0">
                <a:solidFill>
                  <a:srgbClr val="000000"/>
                </a:solidFill>
              </a:rPr>
              <a:t> de </a:t>
            </a:r>
            <a:r>
              <a:rPr lang="en-US" sz="2800" dirty="0" err="1" smtClean="0">
                <a:solidFill>
                  <a:srgbClr val="000000"/>
                </a:solidFill>
              </a:rPr>
              <a:t>novas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tecnologias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para</a:t>
            </a:r>
            <a:r>
              <a:rPr lang="en-US" sz="2800" dirty="0" smtClean="0">
                <a:solidFill>
                  <a:srgbClr val="000000"/>
                </a:solidFill>
              </a:rPr>
              <a:t> a </a:t>
            </a:r>
            <a:r>
              <a:rPr lang="en-US" sz="2800" dirty="0" err="1" smtClean="0">
                <a:solidFill>
                  <a:srgbClr val="000000"/>
                </a:solidFill>
              </a:rPr>
              <a:t>implementação</a:t>
            </a:r>
            <a:r>
              <a:rPr lang="en-US" sz="2800" dirty="0" smtClean="0">
                <a:solidFill>
                  <a:srgbClr val="000000"/>
                </a:solidFill>
              </a:rPr>
              <a:t> de </a:t>
            </a:r>
            <a:r>
              <a:rPr lang="en-US" sz="2800" dirty="0" err="1" smtClean="0">
                <a:solidFill>
                  <a:srgbClr val="000000"/>
                </a:solidFill>
              </a:rPr>
              <a:t>produtos</a:t>
            </a:r>
            <a:r>
              <a:rPr lang="en-US" sz="2800" dirty="0" smtClean="0">
                <a:solidFill>
                  <a:srgbClr val="000000"/>
                </a:solidFill>
              </a:rPr>
              <a:t> de </a:t>
            </a:r>
            <a:r>
              <a:rPr lang="en-US" sz="2800" dirty="0" err="1" smtClean="0">
                <a:solidFill>
                  <a:srgbClr val="000000"/>
                </a:solidFill>
              </a:rPr>
              <a:t>redes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que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fossem</a:t>
            </a:r>
            <a:r>
              <a:rPr lang="en-US" sz="2800" dirty="0" smtClean="0">
                <a:solidFill>
                  <a:srgbClr val="000000"/>
                </a:solidFill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</a:rPr>
              <a:t>compatíveis</a:t>
            </a:r>
            <a:r>
              <a:rPr lang="en-US" sz="2800" dirty="0" smtClean="0">
                <a:solidFill>
                  <a:srgbClr val="000000"/>
                </a:solidFill>
              </a:rPr>
              <a:t> entre </a:t>
            </a:r>
            <a:r>
              <a:rPr lang="en-US" sz="2800" dirty="0" err="1" smtClean="0">
                <a:solidFill>
                  <a:srgbClr val="000000"/>
                </a:solidFill>
              </a:rPr>
              <a:t>si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  <a:endParaRPr lang="en-US" sz="2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7479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215900" y="460028"/>
            <a:ext cx="8748713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42900" indent="-338138"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 sz="2400">
                <a:solidFill>
                  <a:schemeClr val="bg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ts val="1750"/>
              </a:spcBef>
              <a:buClrTx/>
              <a:buFontTx/>
              <a:buNone/>
            </a:pPr>
            <a:r>
              <a:rPr lang="pt-BR" sz="2800" b="1" dirty="0" smtClean="0">
                <a:solidFill>
                  <a:schemeClr val="accent2"/>
                </a:solidFill>
              </a:rPr>
              <a:t>Comparativo - Análise</a:t>
            </a:r>
            <a:endParaRPr lang="pt-BR" sz="2800" b="1" dirty="0">
              <a:solidFill>
                <a:schemeClr val="accent2"/>
              </a:solidFill>
            </a:endParaRPr>
          </a:p>
        </p:txBody>
      </p:sp>
      <p:pic>
        <p:nvPicPr>
          <p:cNvPr id="4" name="Picture 3" descr="37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0" y="1333500"/>
            <a:ext cx="5829300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268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080507"/>
            <a:ext cx="8568952" cy="4580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err="1" smtClean="0">
                <a:solidFill>
                  <a:schemeClr val="tx1"/>
                </a:solidFill>
              </a:rPr>
              <a:t>Modelo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separa</a:t>
            </a:r>
            <a:r>
              <a:rPr lang="en-US" sz="2800" dirty="0" smtClean="0">
                <a:solidFill>
                  <a:schemeClr val="tx1"/>
                </a:solidFill>
              </a:rPr>
              <a:t> as </a:t>
            </a:r>
            <a:r>
              <a:rPr lang="en-US" sz="2800" dirty="0" err="1" smtClean="0">
                <a:solidFill>
                  <a:schemeClr val="tx1"/>
                </a:solidFill>
              </a:rPr>
              <a:t>funcionalidades</a:t>
            </a:r>
            <a:r>
              <a:rPr lang="en-US" sz="2800" dirty="0" smtClean="0">
                <a:solidFill>
                  <a:schemeClr val="tx1"/>
                </a:solidFill>
              </a:rPr>
              <a:t> e as </a:t>
            </a:r>
            <a:r>
              <a:rPr lang="en-US" sz="2800" dirty="0" err="1" smtClean="0">
                <a:solidFill>
                  <a:schemeClr val="tx1"/>
                </a:solidFill>
              </a:rPr>
              <a:t>capacidades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arquitetura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rede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em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camadas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Define </a:t>
            </a:r>
            <a:r>
              <a:rPr lang="en-US" sz="2800" dirty="0" err="1" smtClean="0">
                <a:solidFill>
                  <a:schemeClr val="tx1"/>
                </a:solidFill>
              </a:rPr>
              <a:t>termos</a:t>
            </a:r>
            <a:r>
              <a:rPr lang="en-US" sz="2800" dirty="0" smtClean="0">
                <a:solidFill>
                  <a:schemeClr val="tx1"/>
                </a:solidFill>
              </a:rPr>
              <a:t> e </a:t>
            </a:r>
            <a:r>
              <a:rPr lang="en-US" sz="2800" dirty="0" err="1" smtClean="0">
                <a:solidFill>
                  <a:schemeClr val="tx1"/>
                </a:solidFill>
              </a:rPr>
              <a:t>objetos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que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são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palavras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reservadas</a:t>
            </a:r>
            <a:endParaRPr lang="en-US" sz="280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As </a:t>
            </a:r>
            <a:r>
              <a:rPr lang="en-US" sz="2800" dirty="0" err="1" smtClean="0">
                <a:solidFill>
                  <a:schemeClr val="tx1"/>
                </a:solidFill>
              </a:rPr>
              <a:t>camadas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definem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aspectos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físicos</a:t>
            </a:r>
            <a:r>
              <a:rPr lang="en-US" sz="2800" dirty="0" smtClean="0">
                <a:solidFill>
                  <a:schemeClr val="tx1"/>
                </a:solidFill>
              </a:rPr>
              <a:t> e </a:t>
            </a:r>
            <a:r>
              <a:rPr lang="en-US" sz="2800" dirty="0" err="1" smtClean="0">
                <a:solidFill>
                  <a:schemeClr val="tx1"/>
                </a:solidFill>
              </a:rPr>
              <a:t>abstratos</a:t>
            </a:r>
            <a:r>
              <a:rPr lang="en-US" sz="2800" dirty="0" smtClean="0">
                <a:solidFill>
                  <a:schemeClr val="tx1"/>
                </a:solidFill>
              </a:rPr>
              <a:t> da </a:t>
            </a:r>
            <a:r>
              <a:rPr lang="en-US" sz="2800" dirty="0" err="1" smtClean="0">
                <a:solidFill>
                  <a:schemeClr val="tx1"/>
                </a:solidFill>
              </a:rPr>
              <a:t>aplicação</a:t>
            </a:r>
            <a:endParaRPr lang="en-US" sz="2800" dirty="0" smtClean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err="1" smtClean="0">
                <a:solidFill>
                  <a:schemeClr val="tx1"/>
                </a:solidFill>
              </a:rPr>
              <a:t>Constituído</a:t>
            </a:r>
            <a:r>
              <a:rPr lang="en-US" sz="2800" dirty="0" smtClean="0">
                <a:solidFill>
                  <a:schemeClr val="tx1"/>
                </a:solidFill>
              </a:rPr>
              <a:t> de 7 </a:t>
            </a:r>
            <a:r>
              <a:rPr lang="en-US" sz="2800" dirty="0" err="1" smtClean="0">
                <a:solidFill>
                  <a:schemeClr val="tx1"/>
                </a:solidFill>
              </a:rPr>
              <a:t>camadas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3" name="Picture 2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404664"/>
            <a:ext cx="64807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FUNDAMENTOS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93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628800"/>
            <a:ext cx="3672408" cy="37218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404664"/>
            <a:ext cx="64807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AS CAMADAS DO MODELO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4" name="Picture 3" descr="what-is-osi-reference-model-and-their-use-in-network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1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64807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AS CAMADAS DO MODELO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080507"/>
            <a:ext cx="8568952" cy="5227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i="1" dirty="0" err="1" smtClean="0">
                <a:solidFill>
                  <a:srgbClr val="008000"/>
                </a:solidFill>
              </a:rPr>
              <a:t>Camadas</a:t>
            </a:r>
            <a:r>
              <a:rPr lang="en-US" sz="2800" i="1" dirty="0" smtClean="0">
                <a:solidFill>
                  <a:srgbClr val="008000"/>
                </a:solidFill>
              </a:rPr>
              <a:t> </a:t>
            </a:r>
            <a:r>
              <a:rPr lang="en-US" sz="2800" b="1" i="1" dirty="0" err="1" smtClean="0">
                <a:solidFill>
                  <a:srgbClr val="008000"/>
                </a:solidFill>
              </a:rPr>
              <a:t>Superiores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  <a:r>
              <a:rPr lang="en-US" sz="2800" dirty="0" err="1" smtClean="0">
                <a:solidFill>
                  <a:schemeClr val="tx1"/>
                </a:solidFill>
              </a:rPr>
              <a:t>Prestam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serviços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relacionados</a:t>
            </a:r>
            <a:r>
              <a:rPr lang="en-US" sz="2800" dirty="0" smtClean="0">
                <a:solidFill>
                  <a:schemeClr val="tx1"/>
                </a:solidFill>
              </a:rPr>
              <a:t> com a </a:t>
            </a:r>
            <a:r>
              <a:rPr lang="en-US" sz="2800" dirty="0" err="1" smtClean="0">
                <a:solidFill>
                  <a:schemeClr val="tx1"/>
                </a:solidFill>
              </a:rPr>
              <a:t>natureza</a:t>
            </a:r>
            <a:r>
              <a:rPr lang="en-US" sz="2800" dirty="0" smtClean="0">
                <a:solidFill>
                  <a:schemeClr val="tx1"/>
                </a:solidFill>
              </a:rPr>
              <a:t> da </a:t>
            </a:r>
            <a:r>
              <a:rPr lang="en-US" sz="2800" dirty="0" err="1" smtClean="0">
                <a:solidFill>
                  <a:schemeClr val="tx1"/>
                </a:solidFill>
              </a:rPr>
              <a:t>aplicação</a:t>
            </a:r>
            <a:r>
              <a:rPr lang="en-US" sz="2800" dirty="0" smtClean="0">
                <a:solidFill>
                  <a:schemeClr val="tx1"/>
                </a:solidFill>
              </a:rPr>
              <a:t> e </a:t>
            </a:r>
            <a:r>
              <a:rPr lang="en-US" sz="2800" dirty="0" err="1" smtClean="0">
                <a:solidFill>
                  <a:schemeClr val="tx1"/>
                </a:solidFill>
              </a:rPr>
              <a:t>aspectos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interoperação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aplicações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i="1" dirty="0" err="1" smtClean="0">
                <a:solidFill>
                  <a:srgbClr val="008000"/>
                </a:solidFill>
              </a:rPr>
              <a:t>Camadas</a:t>
            </a:r>
            <a:r>
              <a:rPr lang="en-US" sz="2800" i="1" dirty="0" smtClean="0">
                <a:solidFill>
                  <a:srgbClr val="008000"/>
                </a:solidFill>
              </a:rPr>
              <a:t> </a:t>
            </a:r>
            <a:r>
              <a:rPr lang="en-US" sz="2800" b="1" i="1" dirty="0" err="1" smtClean="0">
                <a:solidFill>
                  <a:srgbClr val="008000"/>
                </a:solidFill>
              </a:rPr>
              <a:t>Inferiores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  <a:r>
              <a:rPr lang="en-US" sz="2800" dirty="0" err="1" smtClean="0">
                <a:solidFill>
                  <a:schemeClr val="tx1"/>
                </a:solidFill>
              </a:rPr>
              <a:t>possibilitam</a:t>
            </a:r>
            <a:r>
              <a:rPr lang="en-US" sz="2800" dirty="0" smtClean="0">
                <a:solidFill>
                  <a:schemeClr val="tx1"/>
                </a:solidFill>
              </a:rPr>
              <a:t> a </a:t>
            </a:r>
            <a:r>
              <a:rPr lang="en-US" sz="2800" dirty="0" err="1" smtClean="0">
                <a:solidFill>
                  <a:schemeClr val="tx1"/>
                </a:solidFill>
              </a:rPr>
              <a:t>interconexão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sistemas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ou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equipamentos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estão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relacionadas</a:t>
            </a:r>
            <a:r>
              <a:rPr lang="en-US" sz="2800" dirty="0" smtClean="0">
                <a:solidFill>
                  <a:schemeClr val="tx1"/>
                </a:solidFill>
              </a:rPr>
              <a:t> a </a:t>
            </a:r>
            <a:r>
              <a:rPr lang="en-US" sz="2800" dirty="0" err="1" smtClean="0">
                <a:solidFill>
                  <a:schemeClr val="tx1"/>
                </a:solidFill>
              </a:rPr>
              <a:t>aspectos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transmissão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i="1" dirty="0" err="1" smtClean="0">
                <a:solidFill>
                  <a:srgbClr val="008000"/>
                </a:solidFill>
              </a:rPr>
              <a:t>Camada</a:t>
            </a:r>
            <a:r>
              <a:rPr lang="en-US" sz="2800" i="1" dirty="0" smtClean="0">
                <a:solidFill>
                  <a:srgbClr val="008000"/>
                </a:solidFill>
              </a:rPr>
              <a:t> de </a:t>
            </a:r>
            <a:r>
              <a:rPr lang="en-US" sz="2800" b="1" i="1" dirty="0" err="1" smtClean="0">
                <a:solidFill>
                  <a:srgbClr val="008000"/>
                </a:solidFill>
              </a:rPr>
              <a:t>Transporte</a:t>
            </a:r>
            <a:r>
              <a:rPr lang="en-US" sz="2800" dirty="0" smtClean="0">
                <a:solidFill>
                  <a:schemeClr val="tx1"/>
                </a:solidFill>
              </a:rPr>
              <a:t>: </a:t>
            </a:r>
            <a:r>
              <a:rPr lang="pt-BR" sz="2800" dirty="0" smtClean="0">
                <a:solidFill>
                  <a:schemeClr val="tx1"/>
                </a:solidFill>
              </a:rPr>
              <a:t>Provê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comunicação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fim</a:t>
            </a:r>
            <a:r>
              <a:rPr lang="en-US" sz="2800" dirty="0" smtClean="0">
                <a:solidFill>
                  <a:schemeClr val="tx1"/>
                </a:solidFill>
              </a:rPr>
              <a:t>-a-</a:t>
            </a:r>
            <a:r>
              <a:rPr lang="en-US" sz="2800" dirty="0" err="1" smtClean="0">
                <a:solidFill>
                  <a:schemeClr val="tx1"/>
                </a:solidFill>
              </a:rPr>
              <a:t>fim</a:t>
            </a:r>
            <a:r>
              <a:rPr lang="en-US" sz="2800" dirty="0" smtClean="0">
                <a:solidFill>
                  <a:schemeClr val="tx1"/>
                </a:solidFill>
              </a:rPr>
              <a:t> entre </a:t>
            </a:r>
            <a:r>
              <a:rPr lang="en-US" sz="2800" dirty="0" err="1" smtClean="0">
                <a:solidFill>
                  <a:schemeClr val="tx1"/>
                </a:solidFill>
              </a:rPr>
              <a:t>aplicações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4" name="Picture 3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51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64807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PRINCÍPIOS DO MODELO OSI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3" name="Picture 2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080507"/>
            <a:ext cx="8568952" cy="5227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err="1" smtClean="0">
                <a:solidFill>
                  <a:schemeClr val="tx1"/>
                </a:solidFill>
              </a:rPr>
              <a:t>Não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criar</a:t>
            </a:r>
            <a:r>
              <a:rPr lang="en-US" sz="2800" dirty="0" smtClean="0">
                <a:solidFill>
                  <a:schemeClr val="tx1"/>
                </a:solidFill>
              </a:rPr>
              <a:t> um </a:t>
            </a:r>
            <a:r>
              <a:rPr lang="en-US" sz="2800" dirty="0" err="1" smtClean="0">
                <a:solidFill>
                  <a:schemeClr val="tx1"/>
                </a:solidFill>
              </a:rPr>
              <a:t>número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muito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grande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camadas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para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não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fazer</a:t>
            </a:r>
            <a:r>
              <a:rPr lang="en-US" sz="2800" dirty="0" smtClean="0">
                <a:solidFill>
                  <a:schemeClr val="tx1"/>
                </a:solidFill>
              </a:rPr>
              <a:t> com </a:t>
            </a:r>
            <a:r>
              <a:rPr lang="en-US" sz="2800" dirty="0" err="1" smtClean="0">
                <a:solidFill>
                  <a:schemeClr val="tx1"/>
                </a:solidFill>
              </a:rPr>
              <a:t>que</a:t>
            </a:r>
            <a:r>
              <a:rPr lang="en-US" sz="2800" dirty="0" smtClean="0">
                <a:solidFill>
                  <a:schemeClr val="tx1"/>
                </a:solidFill>
              </a:rPr>
              <a:t> a </a:t>
            </a:r>
            <a:r>
              <a:rPr lang="en-US" sz="2800" dirty="0" err="1" smtClean="0">
                <a:solidFill>
                  <a:schemeClr val="tx1"/>
                </a:solidFill>
              </a:rPr>
              <a:t>tarefa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descrever</a:t>
            </a:r>
            <a:r>
              <a:rPr lang="en-US" sz="2800" dirty="0" smtClean="0">
                <a:solidFill>
                  <a:schemeClr val="tx1"/>
                </a:solidFill>
              </a:rPr>
              <a:t> e </a:t>
            </a:r>
            <a:r>
              <a:rPr lang="en-US" sz="2800" dirty="0" err="1" smtClean="0">
                <a:solidFill>
                  <a:schemeClr val="tx1"/>
                </a:solidFill>
              </a:rPr>
              <a:t>integrar</a:t>
            </a:r>
            <a:r>
              <a:rPr lang="en-US" sz="2800" dirty="0" smtClean="0">
                <a:solidFill>
                  <a:schemeClr val="tx1"/>
                </a:solidFill>
              </a:rPr>
              <a:t> as </a:t>
            </a:r>
            <a:r>
              <a:rPr lang="en-US" sz="2800" dirty="0" err="1" smtClean="0">
                <a:solidFill>
                  <a:schemeClr val="tx1"/>
                </a:solidFill>
              </a:rPr>
              <a:t>camadas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fique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mais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complexa</a:t>
            </a:r>
            <a:r>
              <a:rPr lang="en-US" sz="2800" dirty="0" smtClean="0">
                <a:solidFill>
                  <a:schemeClr val="tx1"/>
                </a:solidFill>
              </a:rPr>
              <a:t> do </a:t>
            </a:r>
            <a:r>
              <a:rPr lang="en-US" sz="2800" dirty="0" err="1" smtClean="0">
                <a:solidFill>
                  <a:schemeClr val="tx1"/>
                </a:solidFill>
              </a:rPr>
              <a:t>que</a:t>
            </a:r>
            <a:r>
              <a:rPr lang="en-US" sz="2800" dirty="0" smtClean="0">
                <a:solidFill>
                  <a:schemeClr val="tx1"/>
                </a:solidFill>
              </a:rPr>
              <a:t> o </a:t>
            </a:r>
            <a:r>
              <a:rPr lang="en-US" sz="2800" dirty="0" err="1" smtClean="0">
                <a:solidFill>
                  <a:schemeClr val="tx1"/>
                </a:solidFill>
              </a:rPr>
              <a:t>necessário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err="1" smtClean="0">
                <a:solidFill>
                  <a:schemeClr val="tx1"/>
                </a:solidFill>
              </a:rPr>
              <a:t>Agrupar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funções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similares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em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uma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mesma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camada</a:t>
            </a:r>
            <a:r>
              <a:rPr lang="en-US" sz="2800" dirty="0" smtClean="0">
                <a:solidFill>
                  <a:schemeClr val="tx1"/>
                </a:solidFill>
              </a:rPr>
              <a:t> (</a:t>
            </a:r>
            <a:r>
              <a:rPr lang="en-US" sz="2800" dirty="0" err="1" smtClean="0">
                <a:solidFill>
                  <a:schemeClr val="tx1"/>
                </a:solidFill>
              </a:rPr>
              <a:t>função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bem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definida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err="1" smtClean="0">
                <a:solidFill>
                  <a:schemeClr val="tx1"/>
                </a:solidFill>
              </a:rPr>
              <a:t>Demonstrar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que</a:t>
            </a:r>
            <a:r>
              <a:rPr lang="en-US" sz="2800" dirty="0" smtClean="0">
                <a:solidFill>
                  <a:schemeClr val="tx1"/>
                </a:solidFill>
              </a:rPr>
              <a:t> a </a:t>
            </a:r>
            <a:r>
              <a:rPr lang="en-US" sz="2800" dirty="0" err="1" smtClean="0">
                <a:solidFill>
                  <a:schemeClr val="tx1"/>
                </a:solidFill>
              </a:rPr>
              <a:t>necessidade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separação</a:t>
            </a:r>
            <a:r>
              <a:rPr lang="en-US" sz="2800" dirty="0" smtClean="0">
                <a:solidFill>
                  <a:schemeClr val="tx1"/>
                </a:solidFill>
              </a:rPr>
              <a:t> se </a:t>
            </a:r>
            <a:r>
              <a:rPr lang="en-US" sz="2800" dirty="0" err="1" smtClean="0">
                <a:solidFill>
                  <a:schemeClr val="tx1"/>
                </a:solidFill>
              </a:rPr>
              <a:t>faz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necessária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51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64807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PRINCÍPIOS DO MODELO OSI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3" name="Picture 2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080507"/>
            <a:ext cx="8568952" cy="3288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err="1" smtClean="0">
                <a:solidFill>
                  <a:schemeClr val="tx1"/>
                </a:solidFill>
              </a:rPr>
              <a:t>Criar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camadas</a:t>
            </a:r>
            <a:r>
              <a:rPr lang="en-US" sz="2800" dirty="0" smtClean="0">
                <a:solidFill>
                  <a:schemeClr val="tx1"/>
                </a:solidFill>
              </a:rPr>
              <a:t> com </a:t>
            </a:r>
            <a:r>
              <a:rPr lang="en-US" sz="2800" dirty="0" err="1" smtClean="0">
                <a:solidFill>
                  <a:schemeClr val="tx1"/>
                </a:solidFill>
              </a:rPr>
              <a:t>funções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facilmente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localizadas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modo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que</a:t>
            </a:r>
            <a:r>
              <a:rPr lang="en-US" sz="2800" dirty="0" smtClean="0">
                <a:solidFill>
                  <a:schemeClr val="tx1"/>
                </a:solidFill>
              </a:rPr>
              <a:t> a </a:t>
            </a:r>
            <a:r>
              <a:rPr lang="en-US" sz="2800" dirty="0" err="1" smtClean="0">
                <a:solidFill>
                  <a:schemeClr val="tx1"/>
                </a:solidFill>
              </a:rPr>
              <a:t>camada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possa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totalmente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redesenhada</a:t>
            </a:r>
            <a:r>
              <a:rPr lang="en-US" sz="2800" dirty="0" smtClean="0">
                <a:solidFill>
                  <a:schemeClr val="tx1"/>
                </a:solidFill>
              </a:rPr>
              <a:t> e </a:t>
            </a:r>
            <a:r>
              <a:rPr lang="en-US" sz="2800" dirty="0" err="1" smtClean="0">
                <a:solidFill>
                  <a:schemeClr val="tx1"/>
                </a:solidFill>
              </a:rPr>
              <a:t>seus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protocolos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alterados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para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tirar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vantagem</a:t>
            </a:r>
            <a:r>
              <a:rPr lang="en-US" sz="2800" dirty="0" smtClean="0">
                <a:solidFill>
                  <a:schemeClr val="tx1"/>
                </a:solidFill>
              </a:rPr>
              <a:t> dos </a:t>
            </a:r>
            <a:r>
              <a:rPr lang="en-US" sz="2800" dirty="0" err="1" smtClean="0">
                <a:solidFill>
                  <a:schemeClr val="tx1"/>
                </a:solidFill>
              </a:rPr>
              <a:t>novos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avanços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em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arquitetura</a:t>
            </a:r>
            <a:r>
              <a:rPr lang="en-US" sz="2800" dirty="0" smtClean="0">
                <a:solidFill>
                  <a:schemeClr val="tx1"/>
                </a:solidFill>
              </a:rPr>
              <a:t>, hardware e software.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51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64807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ENTIDADES DA CAMADA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3" name="Picture 2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080507"/>
            <a:ext cx="8568952" cy="4580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No M.R. OSI as </a:t>
            </a:r>
            <a:r>
              <a:rPr lang="en-US" sz="2800" dirty="0" err="1" smtClean="0">
                <a:solidFill>
                  <a:schemeClr val="tx1"/>
                </a:solidFill>
              </a:rPr>
              <a:t>camadas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parceiras</a:t>
            </a:r>
            <a:r>
              <a:rPr lang="en-US" sz="2800" dirty="0" smtClean="0">
                <a:solidFill>
                  <a:schemeClr val="tx1"/>
                </a:solidFill>
              </a:rPr>
              <a:t> se </a:t>
            </a:r>
            <a:r>
              <a:rPr lang="en-US" sz="2800" dirty="0" err="1" smtClean="0">
                <a:solidFill>
                  <a:schemeClr val="tx1"/>
                </a:solidFill>
              </a:rPr>
              <a:t>comunicam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através</a:t>
            </a:r>
            <a:r>
              <a:rPr lang="en-US" sz="2800" dirty="0" smtClean="0">
                <a:solidFill>
                  <a:schemeClr val="tx1"/>
                </a:solidFill>
              </a:rPr>
              <a:t> de um </a:t>
            </a:r>
            <a:r>
              <a:rPr lang="en-US" sz="2800" dirty="0" err="1" smtClean="0">
                <a:solidFill>
                  <a:schemeClr val="tx1"/>
                </a:solidFill>
              </a:rPr>
              <a:t>objeto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chamado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entidade</a:t>
            </a:r>
            <a:r>
              <a:rPr lang="en-US" sz="2800" dirty="0" smtClean="0">
                <a:solidFill>
                  <a:schemeClr val="tx1"/>
                </a:solidFill>
              </a:rPr>
              <a:t> da </a:t>
            </a:r>
            <a:r>
              <a:rPr lang="en-US" sz="2800" dirty="0" err="1" smtClean="0">
                <a:solidFill>
                  <a:schemeClr val="tx1"/>
                </a:solidFill>
              </a:rPr>
              <a:t>camada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As </a:t>
            </a:r>
            <a:r>
              <a:rPr lang="en-US" sz="2800" dirty="0" err="1" smtClean="0">
                <a:solidFill>
                  <a:schemeClr val="tx1"/>
                </a:solidFill>
              </a:rPr>
              <a:t>entidades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podem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ser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elementos</a:t>
            </a:r>
            <a:r>
              <a:rPr lang="en-US" sz="2800" dirty="0" smtClean="0">
                <a:solidFill>
                  <a:schemeClr val="tx1"/>
                </a:solidFill>
              </a:rPr>
              <a:t> de hardware </a:t>
            </a:r>
            <a:r>
              <a:rPr lang="en-US" sz="2800" dirty="0" err="1" smtClean="0">
                <a:solidFill>
                  <a:schemeClr val="tx1"/>
                </a:solidFill>
              </a:rPr>
              <a:t>ou</a:t>
            </a:r>
            <a:r>
              <a:rPr lang="en-US" sz="2800" dirty="0" smtClean="0">
                <a:solidFill>
                  <a:schemeClr val="tx1"/>
                </a:solidFill>
              </a:rPr>
              <a:t> de software (</a:t>
            </a:r>
            <a:r>
              <a:rPr lang="en-US" sz="2800" dirty="0" err="1" smtClean="0">
                <a:solidFill>
                  <a:schemeClr val="tx1"/>
                </a:solidFill>
              </a:rPr>
              <a:t>protocolos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roteadores</a:t>
            </a:r>
            <a:r>
              <a:rPr lang="en-US" sz="2800" dirty="0" smtClean="0">
                <a:solidFill>
                  <a:schemeClr val="tx1"/>
                </a:solidFill>
              </a:rPr>
              <a:t>, </a:t>
            </a:r>
            <a:r>
              <a:rPr lang="en-US" sz="2800" dirty="0" err="1" smtClean="0">
                <a:solidFill>
                  <a:schemeClr val="tx1"/>
                </a:solidFill>
              </a:rPr>
              <a:t>etc</a:t>
            </a:r>
            <a:r>
              <a:rPr lang="en-US" sz="2800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err="1" smtClean="0">
                <a:solidFill>
                  <a:schemeClr val="tx1"/>
                </a:solidFill>
              </a:rPr>
              <a:t>Entidade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é</a:t>
            </a:r>
            <a:r>
              <a:rPr lang="en-US" sz="2800" dirty="0" smtClean="0">
                <a:solidFill>
                  <a:schemeClr val="tx1"/>
                </a:solidFill>
              </a:rPr>
              <a:t> um </a:t>
            </a:r>
            <a:r>
              <a:rPr lang="en-US" sz="2800" dirty="0" err="1" smtClean="0">
                <a:solidFill>
                  <a:schemeClr val="tx1"/>
                </a:solidFill>
              </a:rPr>
              <a:t>termo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que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significa</a:t>
            </a:r>
            <a:r>
              <a:rPr lang="en-US" sz="2800" dirty="0" smtClean="0">
                <a:solidFill>
                  <a:schemeClr val="tx1"/>
                </a:solidFill>
              </a:rPr>
              <a:t> a </a:t>
            </a:r>
            <a:r>
              <a:rPr lang="en-US" sz="2800" dirty="0" err="1" smtClean="0">
                <a:solidFill>
                  <a:schemeClr val="tx1"/>
                </a:solidFill>
              </a:rPr>
              <a:t>capacidade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comunicação</a:t>
            </a:r>
            <a:r>
              <a:rPr lang="en-US" sz="2800" dirty="0" smtClean="0">
                <a:solidFill>
                  <a:schemeClr val="tx1"/>
                </a:solidFill>
              </a:rPr>
              <a:t> entre as </a:t>
            </a:r>
            <a:r>
              <a:rPr lang="en-US" sz="2800" dirty="0" err="1" smtClean="0">
                <a:solidFill>
                  <a:schemeClr val="tx1"/>
                </a:solidFill>
              </a:rPr>
              <a:t>camadas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51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648072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2"/>
                </a:solidFill>
              </a:rPr>
              <a:t>SERVIÇOS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3" name="Picture 2" descr="what-is-osi-reference-model-and-their-use-in-network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6" t="1890" r="1113" b="2600"/>
          <a:stretch/>
        </p:blipFill>
        <p:spPr>
          <a:xfrm>
            <a:off x="7379918" y="5984657"/>
            <a:ext cx="1764082" cy="8733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1080507"/>
            <a:ext cx="8568952" cy="5227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 err="1" smtClean="0">
                <a:solidFill>
                  <a:schemeClr val="tx1"/>
                </a:solidFill>
              </a:rPr>
              <a:t>comunicação</a:t>
            </a:r>
            <a:r>
              <a:rPr lang="en-US" sz="2800" dirty="0" smtClean="0">
                <a:solidFill>
                  <a:schemeClr val="tx1"/>
                </a:solidFill>
              </a:rPr>
              <a:t> entre as </a:t>
            </a:r>
            <a:r>
              <a:rPr lang="en-US" sz="2800" dirty="0" err="1" smtClean="0">
                <a:solidFill>
                  <a:schemeClr val="tx1"/>
                </a:solidFill>
              </a:rPr>
              <a:t>camadas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é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feita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através</a:t>
            </a:r>
            <a:r>
              <a:rPr lang="en-US" sz="2800" dirty="0" smtClean="0">
                <a:solidFill>
                  <a:schemeClr val="tx1"/>
                </a:solidFill>
              </a:rPr>
              <a:t> da </a:t>
            </a:r>
            <a:r>
              <a:rPr lang="en-US" sz="2800" dirty="0" err="1" smtClean="0">
                <a:solidFill>
                  <a:schemeClr val="tx1"/>
                </a:solidFill>
              </a:rPr>
              <a:t>requisição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ou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resposta</a:t>
            </a:r>
            <a:r>
              <a:rPr lang="en-US" sz="2800" dirty="0" smtClean="0">
                <a:solidFill>
                  <a:schemeClr val="tx1"/>
                </a:solidFill>
              </a:rPr>
              <a:t> a </a:t>
            </a:r>
            <a:r>
              <a:rPr lang="en-US" sz="2800" dirty="0" err="1" smtClean="0">
                <a:solidFill>
                  <a:schemeClr val="tx1"/>
                </a:solidFill>
              </a:rPr>
              <a:t>serviços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e </a:t>
            </a:r>
            <a:r>
              <a:rPr lang="en-US" sz="2800" dirty="0" err="1" smtClean="0">
                <a:solidFill>
                  <a:schemeClr val="tx1"/>
                </a:solidFill>
              </a:rPr>
              <a:t>cada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uma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é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responsável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por</a:t>
            </a:r>
            <a:r>
              <a:rPr lang="en-US" sz="2800" dirty="0" smtClean="0">
                <a:solidFill>
                  <a:schemeClr val="tx1"/>
                </a:solidFill>
              </a:rPr>
              <a:t> um </a:t>
            </a:r>
            <a:r>
              <a:rPr lang="en-US" sz="2800" dirty="0" err="1" smtClean="0">
                <a:solidFill>
                  <a:schemeClr val="tx1"/>
                </a:solidFill>
              </a:rPr>
              <a:t>conjunto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serviços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err="1" smtClean="0">
                <a:solidFill>
                  <a:schemeClr val="tx1"/>
                </a:solidFill>
              </a:rPr>
              <a:t>Serviços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são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solicitados</a:t>
            </a:r>
            <a:r>
              <a:rPr lang="en-US" sz="2800" dirty="0" smtClean="0">
                <a:solidFill>
                  <a:schemeClr val="tx1"/>
                </a:solidFill>
              </a:rPr>
              <a:t> e </a:t>
            </a:r>
            <a:r>
              <a:rPr lang="en-US" sz="2800" dirty="0" err="1" smtClean="0">
                <a:solidFill>
                  <a:schemeClr val="tx1"/>
                </a:solidFill>
              </a:rPr>
              <a:t>respondidos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através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pontos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específicos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localizados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nas</a:t>
            </a:r>
            <a:r>
              <a:rPr lang="en-US" sz="2800" dirty="0" smtClean="0">
                <a:solidFill>
                  <a:schemeClr val="tx1"/>
                </a:solidFill>
              </a:rPr>
              <a:t> interfaces entre as </a:t>
            </a:r>
            <a:r>
              <a:rPr lang="en-US" sz="2800" dirty="0" err="1" smtClean="0">
                <a:solidFill>
                  <a:schemeClr val="tx1"/>
                </a:solidFill>
              </a:rPr>
              <a:t>camadas</a:t>
            </a:r>
            <a:r>
              <a:rPr lang="en-US" sz="2800" dirty="0" smtClean="0">
                <a:solidFill>
                  <a:schemeClr val="tx1"/>
                </a:solidFill>
              </a:rPr>
              <a:t>. (SAP – Service Access Point)</a:t>
            </a:r>
          </a:p>
          <a:p>
            <a:pPr marL="285750" indent="-285750">
              <a:lnSpc>
                <a:spcPct val="150000"/>
              </a:lnSpc>
              <a:buFontTx/>
              <a:buChar char="•"/>
            </a:pPr>
            <a:r>
              <a:rPr lang="en-US" sz="2800" dirty="0" smtClean="0">
                <a:solidFill>
                  <a:schemeClr val="tx1"/>
                </a:solidFill>
              </a:rPr>
              <a:t>A </a:t>
            </a:r>
            <a:r>
              <a:rPr lang="en-US" sz="2800" dirty="0" err="1" smtClean="0">
                <a:solidFill>
                  <a:schemeClr val="tx1"/>
                </a:solidFill>
              </a:rPr>
              <a:t>prestação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serviços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é</a:t>
            </a:r>
            <a:r>
              <a:rPr lang="en-US" sz="2800" dirty="0" smtClean="0">
                <a:solidFill>
                  <a:schemeClr val="tx1"/>
                </a:solidFill>
              </a:rPr>
              <a:t> o </a:t>
            </a:r>
            <a:r>
              <a:rPr lang="en-US" sz="2800" dirty="0" err="1" smtClean="0">
                <a:solidFill>
                  <a:schemeClr val="tx1"/>
                </a:solidFill>
              </a:rPr>
              <a:t>que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justifica</a:t>
            </a:r>
            <a:r>
              <a:rPr lang="en-US" sz="2800" dirty="0" smtClean="0">
                <a:solidFill>
                  <a:schemeClr val="tx1"/>
                </a:solidFill>
              </a:rPr>
              <a:t> a </a:t>
            </a:r>
            <a:r>
              <a:rPr lang="en-US" sz="2800" dirty="0" err="1" smtClean="0">
                <a:solidFill>
                  <a:schemeClr val="tx1"/>
                </a:solidFill>
              </a:rPr>
              <a:t>existência</a:t>
            </a:r>
            <a:r>
              <a:rPr lang="en-US" sz="2800" dirty="0" smtClean="0">
                <a:solidFill>
                  <a:schemeClr val="tx1"/>
                </a:solidFill>
              </a:rPr>
              <a:t> de </a:t>
            </a:r>
            <a:r>
              <a:rPr lang="en-US" sz="2800" dirty="0" err="1" smtClean="0">
                <a:solidFill>
                  <a:schemeClr val="tx1"/>
                </a:solidFill>
              </a:rPr>
              <a:t>uma</a:t>
            </a:r>
            <a:r>
              <a:rPr lang="en-US" sz="2800" dirty="0" smtClean="0">
                <a:solidFill>
                  <a:schemeClr val="tx1"/>
                </a:solidFill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</a:rPr>
              <a:t>camada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51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"/>
        <a:cs typeface="DejaVu Sans"/>
      </a:majorFont>
      <a:minorFont>
        <a:latin typeface="Calibri"/>
        <a:ea typeface=""/>
        <a:cs typeface="DejaVu Sans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"/>
        <a:cs typeface="DejaVu Sans"/>
      </a:majorFont>
      <a:minorFont>
        <a:latin typeface="Calibri"/>
        <a:ea typeface=""/>
        <a:cs typeface="DejaVu Sans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"/>
        <a:cs typeface="DejaVu Sans"/>
      </a:majorFont>
      <a:minorFont>
        <a:latin typeface="Calibri"/>
        <a:ea typeface=""/>
        <a:cs typeface="DejaVu Sans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"/>
        <a:cs typeface="DejaVu Sans"/>
      </a:majorFont>
      <a:minorFont>
        <a:latin typeface="Calibri"/>
        <a:ea typeface=""/>
        <a:cs typeface="DejaVu Sans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"/>
        <a:cs typeface="DejaVu Sans"/>
      </a:majorFont>
      <a:minorFont>
        <a:latin typeface="Calibri"/>
        <a:ea typeface=""/>
        <a:cs typeface="DejaVu Sans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Tema do Office">
  <a:themeElements>
    <a:clrScheme name="Tema do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o Office">
      <a:majorFont>
        <a:latin typeface="Calibri"/>
        <a:ea typeface=""/>
        <a:cs typeface="DejaVu Sans"/>
      </a:majorFont>
      <a:minorFont>
        <a:latin typeface="Calibri"/>
        <a:ea typeface=""/>
        <a:cs typeface="DejaVu Sans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DejaVu Sans" charset="0"/>
          </a:defRPr>
        </a:defPPr>
      </a:lstStyle>
    </a:lnDef>
  </a:objectDefaults>
  <a:extraClrSchemeLst>
    <a:extraClrScheme>
      <a:clrScheme name="Tema do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o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o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ema do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900</Words>
  <Application>Microsoft Macintosh PowerPoint</Application>
  <PresentationFormat>On-screen Show (4:3)</PresentationFormat>
  <Paragraphs>125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Arial</vt:lpstr>
      <vt:lpstr>Calibri</vt:lpstr>
      <vt:lpstr>DejaVu Sans</vt:lpstr>
      <vt:lpstr>DejaVu Sans Condensed</vt:lpstr>
      <vt:lpstr>ＭＳ Ｐゴシック</vt:lpstr>
      <vt:lpstr>Times New Roman</vt:lpstr>
      <vt:lpstr>Tema do Office</vt:lpstr>
      <vt:lpstr>1_Tema do Office</vt:lpstr>
      <vt:lpstr>3_Tema do Office</vt:lpstr>
      <vt:lpstr>4_Tema do Office</vt:lpstr>
      <vt:lpstr>5_Tema do Office</vt:lpstr>
      <vt:lpstr>7_Tema do Office</vt:lpstr>
      <vt:lpstr>Modelo OSI OPEN SYSTEMS INTERCONNECTION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 7 camadas do OSI</vt:lpstr>
      <vt:lpstr>Camada de Aplicação</vt:lpstr>
      <vt:lpstr>Camada de Apresentação</vt:lpstr>
      <vt:lpstr>Camada de Sessão</vt:lpstr>
      <vt:lpstr>Camada de Transporte</vt:lpstr>
      <vt:lpstr>Camada de Rede</vt:lpstr>
      <vt:lpstr>Camada de Enlace</vt:lpstr>
      <vt:lpstr>Camada de Física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.</dc:creator>
  <cp:lastModifiedBy>kelton.costa Costa</cp:lastModifiedBy>
  <cp:revision>152</cp:revision>
  <cp:lastPrinted>1601-01-01T00:00:00Z</cp:lastPrinted>
  <dcterms:created xsi:type="dcterms:W3CDTF">2004-07-21T23:35:40Z</dcterms:created>
  <dcterms:modified xsi:type="dcterms:W3CDTF">2018-10-05T00:03:19Z</dcterms:modified>
</cp:coreProperties>
</file>