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media/image14.png" ContentType="image/png"/>
  <Override PartName="/ppt/media/image2.jpeg" ContentType="image/jpeg"/>
  <Override PartName="/ppt/media/image9.png" ContentType="image/png"/>
  <Override PartName="/ppt/media/image19.png" ContentType="image/png"/>
  <Override PartName="/ppt/media/image21.png" ContentType="image/png"/>
  <Override PartName="/ppt/media/image3.jpeg" ContentType="image/jpeg"/>
  <Override PartName="/ppt/media/image7.png" ContentType="image/png"/>
  <Override PartName="/ppt/media/image17.png" ContentType="image/png"/>
  <Override PartName="/ppt/media/image6.png" ContentType="image/png"/>
  <Override PartName="/ppt/media/image16.png" ContentType="image/png"/>
  <Override PartName="/ppt/media/hdphoto1.wdp" ContentType="image/vnd.ms-photo"/>
  <Override PartName="/ppt/media/image1.jpeg" ContentType="image/jpeg"/>
  <Override PartName="/ppt/media/image8.png" ContentType="image/png"/>
  <Override PartName="/ppt/media/image18.png" ContentType="image/png"/>
  <Override PartName="/ppt/media/image5.png" ContentType="image/png"/>
  <Override PartName="/ppt/media/image15.png" ContentType="image/png"/>
  <Override PartName="/ppt/media/image4.wmf" ContentType="image/x-wmf"/>
  <Override PartName="/ppt/media/image10.png" ContentType="image/png"/>
  <Override PartName="/ppt/media/image26.png" ContentType="image/png"/>
  <Override PartName="/ppt/media/image20.jpeg" ContentType="image/jpeg"/>
  <Override PartName="/ppt/media/image22.png" ContentType="image/png"/>
  <Override PartName="/ppt/media/image11.png" ContentType="image/png"/>
  <Override PartName="/ppt/media/image23.png" ContentType="image/png"/>
  <Override PartName="/ppt/media/image12.png" ContentType="image/png"/>
  <Override PartName="/ppt/media/image24.png" ContentType="image/png"/>
  <Override PartName="/ppt/media/image13.png" ContentType="image/png"/>
  <Override PartName="/ppt/media/image25.png" ContentType="image/png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_rels/slideLayout6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9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presentation.xml" ContentType="application/vnd.openxmlformats-officedocument.presentationml.presentation.main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1.xml" ContentType="application/vnd.openxmlformats-officedocument.presentationml.slide+xml"/>
  <Override PartName="/ppt/slides/slide75.xml" ContentType="application/vnd.openxmlformats-officedocument.presentationml.slide+xml"/>
  <Override PartName="/ppt/slides/slide42.xml" ContentType="application/vnd.openxmlformats-officedocument.presentationml.slide+xml"/>
  <Override PartName="/ppt/slides/slide76.xml" ContentType="application/vnd.openxmlformats-officedocument.presentationml.slide+xml"/>
  <Override PartName="/ppt/slides/slide43.xml" ContentType="application/vnd.openxmlformats-officedocument.presentationml.slide+xml"/>
  <Override PartName="/ppt/slides/slide77.xml" ContentType="application/vnd.openxmlformats-officedocument.presentationml.slide+xml"/>
  <Override PartName="/ppt/slides/slide44.xml" ContentType="application/vnd.openxmlformats-officedocument.presentationml.slide+xml"/>
  <Override PartName="/ppt/slides/slide10.xml" ContentType="application/vnd.openxmlformats-officedocument.presentationml.slide+xml"/>
  <Override PartName="/ppt/slides/slide78.xml" ContentType="application/vnd.openxmlformats-officedocument.presentationml.slide+xml"/>
  <Override PartName="/ppt/slides/slide14.xml" ContentType="application/vnd.openxmlformats-officedocument.presentationml.slide+xml"/>
  <Override PartName="/ppt/slides/slide48.xml" ContentType="application/vnd.openxmlformats-officedocument.presentationml.slide+xml"/>
  <Override PartName="/ppt/slides/slide45.xml" ContentType="application/vnd.openxmlformats-officedocument.presentationml.slide+xml"/>
  <Override PartName="/ppt/slides/slide11.xml" ContentType="application/vnd.openxmlformats-officedocument.presentationml.slide+xml"/>
  <Override PartName="/ppt/slides/slide79.xml" ContentType="application/vnd.openxmlformats-officedocument.presentationml.slide+xml"/>
  <Override PartName="/ppt/slides/slide15.xml" ContentType="application/vnd.openxmlformats-officedocument.presentationml.slide+xml"/>
  <Override PartName="/ppt/slides/slide49.xml" ContentType="application/vnd.openxmlformats-officedocument.presentationml.slide+xml"/>
  <Override PartName="/ppt/slides/slide46.xml" ContentType="application/vnd.openxmlformats-officedocument.presentationml.slide+xml"/>
  <Override PartName="/ppt/slides/slide12.xml" ContentType="application/vnd.openxmlformats-officedocument.presentationml.slide+xml"/>
  <Override PartName="/ppt/slides/slide16.xml" ContentType="application/vnd.openxmlformats-officedocument.presentationml.slide+xml"/>
  <Override PartName="/ppt/slides/slide47.xml" ContentType="application/vnd.openxmlformats-officedocument.presentationml.slide+xml"/>
  <Override PartName="/ppt/slides/slide13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54.xml" ContentType="application/vnd.openxmlformats-officedocument.presentationml.slide+xml"/>
  <Override PartName="/ppt/slides/slide19.xml" ContentType="application/vnd.openxmlformats-officedocument.presentationml.slide+xml"/>
  <Override PartName="/ppt/slides/slide21.xml" ContentType="application/vnd.openxmlformats-officedocument.presentationml.slide+xml"/>
  <Override PartName="/ppt/slides/slide1.xml" ContentType="application/vnd.openxmlformats-officedocument.presentationml.slide+xml"/>
  <Override PartName="/ppt/slides/slide55.xml" ContentType="application/vnd.openxmlformats-officedocument.presentationml.slide+xml"/>
  <Override PartName="/ppt/slides/slide22.xml" ContentType="application/vnd.openxmlformats-officedocument.presentationml.slide+xml"/>
  <Override PartName="/ppt/slides/slide2.xml" ContentType="application/vnd.openxmlformats-officedocument.presentationml.slide+xml"/>
  <Override PartName="/ppt/slides/slide56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57.xml" ContentType="application/vnd.openxmlformats-officedocument.presentationml.slide+xml"/>
  <Override PartName="/ppt/slides/slide24.xml" ContentType="application/vnd.openxmlformats-officedocument.presentationml.slide+xml"/>
  <Override PartName="/ppt/slides/slide4.xml" ContentType="application/vnd.openxmlformats-officedocument.presentationml.slide+xml"/>
  <Override PartName="/ppt/slides/slide58.xml" ContentType="application/vnd.openxmlformats-officedocument.presentationml.slide+xml"/>
  <Override PartName="/ppt/slides/slide25.xml" ContentType="application/vnd.openxmlformats-officedocument.presentationml.slide+xml"/>
  <Override PartName="/ppt/slides/slide59.xml" ContentType="application/vnd.openxmlformats-officedocument.presentationml.slide+xml"/>
  <Override PartName="/ppt/slides/slide5.xml" ContentType="application/vnd.openxmlformats-officedocument.presentationml.slide+xml"/>
  <Override PartName="/ppt/slides/slide26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27.xml" ContentType="application/vnd.openxmlformats-officedocument.presentationml.slide+xml"/>
  <Override PartName="/ppt/slides/slide8.xml" ContentType="application/vnd.openxmlformats-officedocument.presentationml.slide+xml"/>
  <Override PartName="/ppt/slides/slide28.xml" ContentType="application/vnd.openxmlformats-officedocument.presentationml.slide+xml"/>
  <Override PartName="/ppt/slides/slide9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64.xml" ContentType="application/vnd.openxmlformats-officedocument.presentationml.slide+xml"/>
  <Override PartName="/ppt/slides/slide67.xml" ContentType="application/vnd.openxmlformats-officedocument.presentationml.slide+xml"/>
  <Override PartName="/ppt/slides/slide33.xml" ContentType="application/vnd.openxmlformats-officedocument.presentationml.slide+xml"/>
  <Override PartName="/ppt/slides/slide31.xml" ContentType="application/vnd.openxmlformats-officedocument.presentationml.slide+xml"/>
  <Override PartName="/ppt/slides/slide65.xml" ContentType="application/vnd.openxmlformats-officedocument.presentationml.slide+xml"/>
  <Override PartName="/ppt/slides/slide68.xml" ContentType="application/vnd.openxmlformats-officedocument.presentationml.slide+xml"/>
  <Override PartName="/ppt/slides/slide34.xml" ContentType="application/vnd.openxmlformats-officedocument.presentationml.slide+xml"/>
  <Override PartName="/ppt/slides/slide32.xml" ContentType="application/vnd.openxmlformats-officedocument.presentationml.slide+xml"/>
  <Override PartName="/ppt/slides/slide66.xml" ContentType="application/vnd.openxmlformats-officedocument.presentationml.slide+xml"/>
  <Override PartName="/ppt/slides/slide35.xml" ContentType="application/vnd.openxmlformats-officedocument.presentationml.slide+xml"/>
  <Override PartName="/ppt/slides/slide69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71.xml" ContentType="application/vnd.openxmlformats-officedocument.presentationml.slide+xml"/>
  <Override PartName="/ppt/slides/slide40.xml" ContentType="application/vnd.openxmlformats-officedocument.presentationml.slide+xml"/>
  <Override PartName="/ppt/slides/slide74.xml" ContentType="application/vnd.openxmlformats-officedocument.presentationml.slide+xml"/>
  <Override PartName="/ppt/slides/slide81.xml" ContentType="application/vnd.openxmlformats-officedocument.presentationml.slide+xml"/>
  <Override PartName="/ppt/slides/slide84.xml" ContentType="application/vnd.openxmlformats-officedocument.presentationml.slide+xml"/>
  <Override PartName="/ppt/slides/slide50.xml" ContentType="application/vnd.openxmlformats-officedocument.presentationml.slide+xml"/>
  <Override PartName="/ppt/slides/slide87.xml" ContentType="application/vnd.openxmlformats-officedocument.presentationml.slide+xml"/>
  <Override PartName="/ppt/slides/slide53.xml" ContentType="application/vnd.openxmlformats-officedocument.presentationml.slide+xml"/>
  <Override PartName="/ppt/slides/slide51.xml" ContentType="application/vnd.openxmlformats-officedocument.presentationml.slide+xml"/>
  <Override PartName="/ppt/slides/slide85.xml" ContentType="application/vnd.openxmlformats-officedocument.presentationml.slide+xml"/>
  <Override PartName="/ppt/slides/slide52.xml" ContentType="application/vnd.openxmlformats-officedocument.presentationml.slide+xml"/>
  <Override PartName="/ppt/slides/slide86.xml" ContentType="application/vnd.openxmlformats-officedocument.presentationml.slide+xml"/>
  <Override PartName="/ppt/slides/slide60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slides/slide82.xml" ContentType="application/vnd.openxmlformats-officedocument.presentationml.slide+xml"/>
  <Override PartName="/ppt/slides/_rels/slide70.xml.rels" ContentType="application/vnd.openxmlformats-package.relationships+xml"/>
  <Override PartName="/ppt/slides/_rels/slide73.xml.rels" ContentType="application/vnd.openxmlformats-package.relationships+xml"/>
  <Override PartName="/ppt/slides/_rels/slide83.xml.rels" ContentType="application/vnd.openxmlformats-package.relationships+xml"/>
  <Override PartName="/ppt/slides/_rels/slide80.xml.rels" ContentType="application/vnd.openxmlformats-package.relationships+xml"/>
  <Override PartName="/ppt/slides/_rels/slide82.xml.rels" ContentType="application/vnd.openxmlformats-package.relationships+xml"/>
  <Override PartName="/ppt/slides/_rels/slide72.xml.rels" ContentType="application/vnd.openxmlformats-package.relationships+xml"/>
  <Override PartName="/ppt/slides/_rels/slide63.xml.rels" ContentType="application/vnd.openxmlformats-package.relationships+xml"/>
  <Override PartName="/ppt/slides/_rels/slide60.xml.rels" ContentType="application/vnd.openxmlformats-package.relationships+xml"/>
  <Override PartName="/ppt/slides/_rels/slide7.xml.rels" ContentType="application/vnd.openxmlformats-package.relationships+xml"/>
  <Override PartName="/ppt/slides/_rels/slide86.xml.rels" ContentType="application/vnd.openxmlformats-package.relationships+xml"/>
  <Override PartName="/ppt/slides/_rels/slide52.xml.rels" ContentType="application/vnd.openxmlformats-package.relationships+xml"/>
  <Override PartName="/ppt/slides/_rels/slide6.xml.rels" ContentType="application/vnd.openxmlformats-package.relationships+xml"/>
  <Override PartName="/ppt/slides/_rels/slide85.xml.rels" ContentType="application/vnd.openxmlformats-package.relationships+xml"/>
  <Override PartName="/ppt/slides/_rels/slide51.xml.rels" ContentType="application/vnd.openxmlformats-package.relationships+xml"/>
  <Override PartName="/ppt/slides/_rels/slide5.xml.rels" ContentType="application/vnd.openxmlformats-package.relationships+xml"/>
  <Override PartName="/ppt/slides/_rels/slide53.xml.rels" ContentType="application/vnd.openxmlformats-package.relationships+xml"/>
  <Override PartName="/ppt/slides/_rels/slide87.xml.rels" ContentType="application/vnd.openxmlformats-package.relationships+xml"/>
  <Override PartName="/ppt/slides/_rels/slide50.xml.rels" ContentType="application/vnd.openxmlformats-package.relationships+xml"/>
  <Override PartName="/ppt/slides/_rels/slide84.xml.rels" ContentType="application/vnd.openxmlformats-package.relationships+xml"/>
  <Override PartName="/ppt/slides/_rels/slide81.xml.rels" ContentType="application/vnd.openxmlformats-package.relationships+xml"/>
  <Override PartName="/ppt/slides/_rels/slide74.xml.rels" ContentType="application/vnd.openxmlformats-package.relationships+xml"/>
  <Override PartName="/ppt/slides/_rels/slide40.xml.rels" ContentType="application/vnd.openxmlformats-package.relationships+xml"/>
  <Override PartName="/ppt/slides/_rels/slide71.xml.rels" ContentType="application/vnd.openxmlformats-package.relationships+xml"/>
  <Override PartName="/ppt/slides/_rels/slide37.xml.rels" ContentType="application/vnd.openxmlformats-package.relationships+xml"/>
  <Override PartName="/ppt/slides/_rels/slide36.xml.rels" ContentType="application/vnd.openxmlformats-package.relationships+xml"/>
  <Override PartName="/ppt/slides/_rels/slide69.xml.rels" ContentType="application/vnd.openxmlformats-package.relationships+xml"/>
  <Override PartName="/ppt/slides/_rels/slide35.xml.rels" ContentType="application/vnd.openxmlformats-package.relationships+xml"/>
  <Override PartName="/ppt/slides/_rels/slide66.xml.rels" ContentType="application/vnd.openxmlformats-package.relationships+xml"/>
  <Override PartName="/ppt/slides/_rels/slide32.xml.rels" ContentType="application/vnd.openxmlformats-package.relationships+xml"/>
  <Override PartName="/ppt/slides/_rels/slide34.xml.rels" ContentType="application/vnd.openxmlformats-package.relationships+xml"/>
  <Override PartName="/ppt/slides/_rels/slide68.xml.rels" ContentType="application/vnd.openxmlformats-package.relationships+xml"/>
  <Override PartName="/ppt/slides/_rels/slide65.xml.rels" ContentType="application/vnd.openxmlformats-package.relationships+xml"/>
  <Override PartName="/ppt/slides/_rels/slide31.xml.rels" ContentType="application/vnd.openxmlformats-package.relationships+xml"/>
  <Override PartName="/ppt/slides/_rels/slide33.xml.rels" ContentType="application/vnd.openxmlformats-package.relationships+xml"/>
  <Override PartName="/ppt/slides/_rels/slide67.xml.rels" ContentType="application/vnd.openxmlformats-package.relationships+xml"/>
  <Override PartName="/ppt/slides/_rels/slide64.xml.rels" ContentType="application/vnd.openxmlformats-package.relationships+xml"/>
  <Override PartName="/ppt/slides/_rels/slide30.xml.rels" ContentType="application/vnd.openxmlformats-package.relationships+xml"/>
  <Override PartName="/ppt/slides/_rels/slide9.xml.rels" ContentType="application/vnd.openxmlformats-package.relationships+xml"/>
  <Override PartName="/ppt/slides/_rels/slide62.xml.rels" ContentType="application/vnd.openxmlformats-package.relationships+xml"/>
  <Override PartName="/ppt/slides/_rels/slide27.xml.rels" ContentType="application/vnd.openxmlformats-package.relationships+xml"/>
  <Override PartName="/ppt/slides/_rels/slide29.xml.rels" ContentType="application/vnd.openxmlformats-package.relationships+xml"/>
  <Override PartName="/ppt/slides/_rels/slide8.xml.rels" ContentType="application/vnd.openxmlformats-package.relationships+xml"/>
  <Override PartName="/ppt/slides/_rels/slide61.xml.rels" ContentType="application/vnd.openxmlformats-package.relationships+xml"/>
  <Override PartName="/ppt/slides/_rels/slide28.xml.rels" ContentType="application/vnd.openxmlformats-package.relationships+xml"/>
  <Override PartName="/ppt/slides/_rels/slide25.xml.rels" ContentType="application/vnd.openxmlformats-package.relationships+xml"/>
  <Override PartName="/ppt/slides/_rels/slide59.xml.rels" ContentType="application/vnd.openxmlformats-package.relationships+xml"/>
  <Override PartName="/ppt/slides/_rels/slide24.xml.rels" ContentType="application/vnd.openxmlformats-package.relationships+xml"/>
  <Override PartName="/ppt/slides/_rels/slide58.xml.rels" ContentType="application/vnd.openxmlformats-package.relationships+xml"/>
  <Override PartName="/ppt/slides/_rels/slide26.xml.rels" ContentType="application/vnd.openxmlformats-package.relationships+xml"/>
  <Override PartName="/ppt/slides/_rels/slide23.xml.rels" ContentType="application/vnd.openxmlformats-package.relationships+xml"/>
  <Override PartName="/ppt/slides/_rels/slide57.xml.rels" ContentType="application/vnd.openxmlformats-package.relationships+xml"/>
  <Override PartName="/ppt/slides/_rels/slide22.xml.rels" ContentType="application/vnd.openxmlformats-package.relationships+xml"/>
  <Override PartName="/ppt/slides/_rels/slide56.xml.rels" ContentType="application/vnd.openxmlformats-package.relationships+xml"/>
  <Override PartName="/ppt/slides/_rels/slide4.xml.rels" ContentType="application/vnd.openxmlformats-package.relationships+xml"/>
  <Override PartName="/ppt/slides/_rels/slide21.xml.rels" ContentType="application/vnd.openxmlformats-package.relationships+xml"/>
  <Override PartName="/ppt/slides/_rels/slide55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54.xml.rels" ContentType="application/vnd.openxmlformats-package.relationships+xml"/>
  <Override PartName="/ppt/slides/_rels/slide2.xml.rels" ContentType="application/vnd.openxmlformats-package.relationships+xml"/>
  <Override PartName="/ppt/slides/_rels/slide17.xml.rels" ContentType="application/vnd.openxmlformats-package.relationships+xml"/>
  <Override PartName="/ppt/slides/_rels/slide14.xml.rels" ContentType="application/vnd.openxmlformats-package.relationships+xml"/>
  <Override PartName="/ppt/slides/_rels/slide48.xml.rels" ContentType="application/vnd.openxmlformats-package.relationships+xml"/>
  <Override PartName="/ppt/slides/_rels/slide11.xml.rels" ContentType="application/vnd.openxmlformats-package.relationships+xml"/>
  <Override PartName="/ppt/slides/_rels/slide45.xml.rels" ContentType="application/vnd.openxmlformats-package.relationships+xml"/>
  <Override PartName="/ppt/slides/_rels/slide79.xml.rels" ContentType="application/vnd.openxmlformats-package.relationships+xml"/>
  <Override PartName="/ppt/slides/_rels/slide44.xml.rels" ContentType="application/vnd.openxmlformats-package.relationships+xml"/>
  <Override PartName="/ppt/slides/_rels/slide10.xml.rels" ContentType="application/vnd.openxmlformats-package.relationships+xml"/>
  <Override PartName="/ppt/slides/_rels/slide78.xml.rels" ContentType="application/vnd.openxmlformats-package.relationships+xml"/>
  <Override PartName="/ppt/slides/_rels/slide13.xml.rels" ContentType="application/vnd.openxmlformats-package.relationships+xml"/>
  <Override PartName="/ppt/slides/_rels/slide47.xml.rels" ContentType="application/vnd.openxmlformats-package.relationships+xml"/>
  <Override PartName="/ppt/slides/_rels/slide16.xml.rels" ContentType="application/vnd.openxmlformats-package.relationships+xml"/>
  <Override PartName="/ppt/slides/_rels/slide42.xml.rels" ContentType="application/vnd.openxmlformats-package.relationships+xml"/>
  <Override PartName="/ppt/slides/_rels/slide76.xml.rels" ContentType="application/vnd.openxmlformats-package.relationships+xml"/>
  <Override PartName="/ppt/slides/_rels/slide75.xml.rels" ContentType="application/vnd.openxmlformats-package.relationships+xml"/>
  <Override PartName="/ppt/slides/_rels/slide41.xml.rels" ContentType="application/vnd.openxmlformats-package.relationships+xml"/>
  <Override PartName="/ppt/slides/_rels/slide12.xml.rels" ContentType="application/vnd.openxmlformats-package.relationships+xml"/>
  <Override PartName="/ppt/slides/_rels/slide46.xml.rels" ContentType="application/vnd.openxmlformats-package.relationships+xml"/>
  <Override PartName="/ppt/slides/_rels/slide43.xml.rels" ContentType="application/vnd.openxmlformats-package.relationships+xml"/>
  <Override PartName="/ppt/slides/_rels/slide77.xml.rels" ContentType="application/vnd.openxmlformats-package.relationships+xml"/>
  <Override PartName="/ppt/slides/_rels/slide49.xml.rels" ContentType="application/vnd.openxmlformats-package.relationships+xml"/>
  <Override PartName="/ppt/slides/_rels/slide15.xml.rels" ContentType="application/vnd.openxmlformats-package.relationships+xml"/>
  <Override PartName="/ppt/slides/_rels/slide39.xml.rels" ContentType="application/vnd.openxmlformats-package.relationships+xml"/>
  <Override PartName="/ppt/slides/_rels/slide38.xml.rels" ContentType="application/vnd.openxmlformats-package.relationships+xml"/>
  <Override PartName="/ppt/slides/_rels/slide18.xml.rels" ContentType="application/vnd.openxmlformats-package.relationships+xml"/>
  <Override PartName="/ppt/slides/slide80.xml" ContentType="application/vnd.openxmlformats-officedocument.presentationml.slide+xml"/>
  <Override PartName="/ppt/slides/slide83.xml" ContentType="application/vnd.openxmlformats-officedocument.presentationml.slide+xml"/>
  <Override PartName="/ppt/slides/slide61.xml" ContentType="application/vnd.openxmlformats-officedocument.presentationml.slide+xml"/>
  <Override PartName="/ppt/slides/slide73.xml" ContentType="application/vnd.openxmlformats-officedocument.presentationml.slide+xml"/>
  <Override PartName="/ppt/slides/slide70.xml" ContentType="application/vnd.openxmlformats-officedocument.presentationml.slide+xml"/>
  <Override PartName="/ppt/notesSlides/notesSlide32.xml" ContentType="application/vnd.openxmlformats-officedocument.presentationml.notesSlide+xml"/>
  <Override PartName="/ppt/notesSlides/_rels/notesSlide55.xml.rels" ContentType="application/vnd.openxmlformats-package.relationships+xml"/>
  <Override PartName="/ppt/notesSlides/_rels/notesSlide43.xml.rels" ContentType="application/vnd.openxmlformats-package.relationships+xml"/>
  <Override PartName="/ppt/notesSlides/_rels/notesSlide54.xml.rels" ContentType="application/vnd.openxmlformats-package.relationships+xml"/>
  <Override PartName="/ppt/notesSlides/_rels/notesSlide42.xml.rels" ContentType="application/vnd.openxmlformats-package.relationships+xml"/>
  <Override PartName="/ppt/notesSlides/_rels/notesSlide38.xml.rels" ContentType="application/vnd.openxmlformats-package.relationships+xml"/>
  <Override PartName="/ppt/notesSlides/_rels/notesSlide49.xml.rels" ContentType="application/vnd.openxmlformats-package.relationships+xml"/>
  <Override PartName="/ppt/notesSlides/_rels/notesSlide51.xml.rels" ContentType="application/vnd.openxmlformats-package.relationships+xml"/>
  <Override PartName="/ppt/notesSlides/_rels/notesSlide37.xml.rels" ContentType="application/vnd.openxmlformats-package.relationships+xml"/>
  <Override PartName="/ppt/notesSlides/_rels/notesSlide50.xml.rels" ContentType="application/vnd.openxmlformats-package.relationships+xml"/>
  <Override PartName="/ppt/notesSlides/_rels/notesSlide48.xml.rels" ContentType="application/vnd.openxmlformats-package.relationships+xml"/>
  <Override PartName="/ppt/notesSlides/_rels/notesSlide36.xml.rels" ContentType="application/vnd.openxmlformats-package.relationships+xml"/>
  <Override PartName="/ppt/notesSlides/_rels/notesSlide35.xml.rels" ContentType="application/vnd.openxmlformats-package.relationships+xml"/>
  <Override PartName="/ppt/notesSlides/_rels/notesSlide34.xml.rels" ContentType="application/vnd.openxmlformats-package.relationships+xml"/>
  <Override PartName="/ppt/notesSlides/_rels/notesSlide45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44.xml.rels" ContentType="application/vnd.openxmlformats-package.relationships+xml"/>
  <Override PartName="/ppt/notesSlides/_rels/notesSlide32.xml.rels" ContentType="application/vnd.openxmlformats-package.relationships+xml"/>
  <Override PartName="/ppt/notesSlides/notesSlide44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5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4" r:id="rId66"/>
    <p:sldId id="315" r:id="rId67"/>
    <p:sldId id="316" r:id="rId68"/>
    <p:sldId id="317" r:id="rId69"/>
    <p:sldId id="318" r:id="rId70"/>
    <p:sldId id="319" r:id="rId71"/>
    <p:sldId id="320" r:id="rId72"/>
    <p:sldId id="321" r:id="rId73"/>
    <p:sldId id="322" r:id="rId74"/>
    <p:sldId id="323" r:id="rId75"/>
    <p:sldId id="324" r:id="rId76"/>
    <p:sldId id="325" r:id="rId77"/>
    <p:sldId id="326" r:id="rId78"/>
    <p:sldId id="327" r:id="rId79"/>
    <p:sldId id="328" r:id="rId80"/>
    <p:sldId id="329" r:id="rId81"/>
    <p:sldId id="330" r:id="rId82"/>
    <p:sldId id="331" r:id="rId83"/>
    <p:sldId id="332" r:id="rId84"/>
    <p:sldId id="333" r:id="rId85"/>
    <p:sldId id="334" r:id="rId86"/>
    <p:sldId id="335" r:id="rId87"/>
    <p:sldId id="336" r:id="rId88"/>
    <p:sldId id="337" r:id="rId89"/>
    <p:sldId id="338" r:id="rId90"/>
    <p:sldId id="339" r:id="rId91"/>
    <p:sldId id="340" r:id="rId92"/>
    <p:sldId id="341" r:id="rId93"/>
    <p:sldId id="342" r:id="rId94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slide" Target="slides/slide49.xml"/><Relationship Id="rId57" Type="http://schemas.openxmlformats.org/officeDocument/2006/relationships/slide" Target="slides/slide50.xml"/><Relationship Id="rId58" Type="http://schemas.openxmlformats.org/officeDocument/2006/relationships/slide" Target="slides/slide51.xml"/><Relationship Id="rId59" Type="http://schemas.openxmlformats.org/officeDocument/2006/relationships/slide" Target="slides/slide52.xml"/><Relationship Id="rId60" Type="http://schemas.openxmlformats.org/officeDocument/2006/relationships/slide" Target="slides/slide53.xml"/><Relationship Id="rId61" Type="http://schemas.openxmlformats.org/officeDocument/2006/relationships/slide" Target="slides/slide54.xml"/><Relationship Id="rId62" Type="http://schemas.openxmlformats.org/officeDocument/2006/relationships/slide" Target="slides/slide55.xml"/><Relationship Id="rId63" Type="http://schemas.openxmlformats.org/officeDocument/2006/relationships/slide" Target="slides/slide56.xml"/><Relationship Id="rId64" Type="http://schemas.openxmlformats.org/officeDocument/2006/relationships/slide" Target="slides/slide57.xml"/><Relationship Id="rId65" Type="http://schemas.openxmlformats.org/officeDocument/2006/relationships/slide" Target="slides/slide58.xml"/><Relationship Id="rId66" Type="http://schemas.openxmlformats.org/officeDocument/2006/relationships/slide" Target="slides/slide59.xml"/><Relationship Id="rId67" Type="http://schemas.openxmlformats.org/officeDocument/2006/relationships/slide" Target="slides/slide60.xml"/><Relationship Id="rId68" Type="http://schemas.openxmlformats.org/officeDocument/2006/relationships/slide" Target="slides/slide61.xml"/><Relationship Id="rId69" Type="http://schemas.openxmlformats.org/officeDocument/2006/relationships/slide" Target="slides/slide62.xml"/><Relationship Id="rId70" Type="http://schemas.openxmlformats.org/officeDocument/2006/relationships/slide" Target="slides/slide63.xml"/><Relationship Id="rId71" Type="http://schemas.openxmlformats.org/officeDocument/2006/relationships/slide" Target="slides/slide64.xml"/><Relationship Id="rId72" Type="http://schemas.openxmlformats.org/officeDocument/2006/relationships/slide" Target="slides/slide65.xml"/><Relationship Id="rId73" Type="http://schemas.openxmlformats.org/officeDocument/2006/relationships/slide" Target="slides/slide66.xml"/><Relationship Id="rId74" Type="http://schemas.openxmlformats.org/officeDocument/2006/relationships/slide" Target="slides/slide67.xml"/><Relationship Id="rId75" Type="http://schemas.openxmlformats.org/officeDocument/2006/relationships/slide" Target="slides/slide68.xml"/><Relationship Id="rId76" Type="http://schemas.openxmlformats.org/officeDocument/2006/relationships/slide" Target="slides/slide69.xml"/><Relationship Id="rId77" Type="http://schemas.openxmlformats.org/officeDocument/2006/relationships/slide" Target="slides/slide70.xml"/><Relationship Id="rId78" Type="http://schemas.openxmlformats.org/officeDocument/2006/relationships/slide" Target="slides/slide71.xml"/><Relationship Id="rId79" Type="http://schemas.openxmlformats.org/officeDocument/2006/relationships/slide" Target="slides/slide72.xml"/><Relationship Id="rId80" Type="http://schemas.openxmlformats.org/officeDocument/2006/relationships/slide" Target="slides/slide73.xml"/><Relationship Id="rId81" Type="http://schemas.openxmlformats.org/officeDocument/2006/relationships/slide" Target="slides/slide74.xml"/><Relationship Id="rId82" Type="http://schemas.openxmlformats.org/officeDocument/2006/relationships/slide" Target="slides/slide75.xml"/><Relationship Id="rId83" Type="http://schemas.openxmlformats.org/officeDocument/2006/relationships/slide" Target="slides/slide76.xml"/><Relationship Id="rId84" Type="http://schemas.openxmlformats.org/officeDocument/2006/relationships/slide" Target="slides/slide77.xml"/><Relationship Id="rId85" Type="http://schemas.openxmlformats.org/officeDocument/2006/relationships/slide" Target="slides/slide78.xml"/><Relationship Id="rId86" Type="http://schemas.openxmlformats.org/officeDocument/2006/relationships/slide" Target="slides/slide79.xml"/><Relationship Id="rId87" Type="http://schemas.openxmlformats.org/officeDocument/2006/relationships/slide" Target="slides/slide80.xml"/><Relationship Id="rId88" Type="http://schemas.openxmlformats.org/officeDocument/2006/relationships/slide" Target="slides/slide81.xml"/><Relationship Id="rId89" Type="http://schemas.openxmlformats.org/officeDocument/2006/relationships/slide" Target="slides/slide82.xml"/><Relationship Id="rId90" Type="http://schemas.openxmlformats.org/officeDocument/2006/relationships/slide" Target="slides/slide83.xml"/><Relationship Id="rId91" Type="http://schemas.openxmlformats.org/officeDocument/2006/relationships/slide" Target="slides/slide84.xml"/><Relationship Id="rId92" Type="http://schemas.openxmlformats.org/officeDocument/2006/relationships/slide" Target="slides/slide85.xml"/><Relationship Id="rId93" Type="http://schemas.openxmlformats.org/officeDocument/2006/relationships/slide" Target="slides/slide86.xml"/><Relationship Id="rId94" Type="http://schemas.openxmlformats.org/officeDocument/2006/relationships/slide" Target="slides/slide87.xml"/><Relationship Id="rId95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0"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 type="dt" idx="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0" name="PlaceHolder 5"/>
          <p:cNvSpPr>
            <a:spLocks noGrp="1"/>
          </p:cNvSpPr>
          <p:nvPr>
            <p:ph type="ftr" idx="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1" name="PlaceHolder 6"/>
          <p:cNvSpPr>
            <a:spLocks noGrp="1"/>
          </p:cNvSpPr>
          <p:nvPr>
            <p:ph type="sldNum" idx="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3A3BBC3E-2B64-4CDE-83B7-1E73F03A15FF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32.xml.rels><?xml version="1.0" encoding="UTF-8"?>
<Relationships xmlns="http://schemas.openxmlformats.org/package/2006/relationships"><Relationship Id="rId1" Type="http://schemas.openxmlformats.org/officeDocument/2006/relationships/slide" Target="../slides/slide32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4.xml.rels><?xml version="1.0" encoding="UTF-8"?>
<Relationships xmlns="http://schemas.openxmlformats.org/package/2006/relationships"><Relationship Id="rId1" Type="http://schemas.openxmlformats.org/officeDocument/2006/relationships/slide" Target="../slides/slide34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36.xml.rels><?xml version="1.0" encoding="UTF-8"?>
<Relationships xmlns="http://schemas.openxmlformats.org/package/2006/relationships"><Relationship Id="rId1" Type="http://schemas.openxmlformats.org/officeDocument/2006/relationships/slide" Target="../slides/slide36.xml"/><Relationship Id="rId2" Type="http://schemas.openxmlformats.org/officeDocument/2006/relationships/notesMaster" Target="../notesMasters/notesMaster1.xml"/>
</Relationships>
</file>

<file path=ppt/notesSlides/_rels/notesSlide37.xml.rels><?xml version="1.0" encoding="UTF-8"?>
<Relationships xmlns="http://schemas.openxmlformats.org/package/2006/relationships"><Relationship Id="rId1" Type="http://schemas.openxmlformats.org/officeDocument/2006/relationships/slide" Target="../slides/slide37.xml"/><Relationship Id="rId2" Type="http://schemas.openxmlformats.org/officeDocument/2006/relationships/notesMaster" Target="../notesMasters/notesMaster1.xml"/>
</Relationships>
</file>

<file path=ppt/notesSlides/_rels/notesSlide38.xml.rels><?xml version="1.0" encoding="UTF-8"?>
<Relationships xmlns="http://schemas.openxmlformats.org/package/2006/relationships"><Relationship Id="rId1" Type="http://schemas.openxmlformats.org/officeDocument/2006/relationships/slide" Target="../slides/slide38.xml"/><Relationship Id="rId2" Type="http://schemas.openxmlformats.org/officeDocument/2006/relationships/notesMaster" Target="../notesMasters/notesMaster1.xml"/>
</Relationships>
</file>

<file path=ppt/notesSlides/_rels/notesSlide42.xml.rels><?xml version="1.0" encoding="UTF-8"?>
<Relationships xmlns="http://schemas.openxmlformats.org/package/2006/relationships"><Relationship Id="rId1" Type="http://schemas.openxmlformats.org/officeDocument/2006/relationships/slide" Target="../slides/slide42.xml"/><Relationship Id="rId2" Type="http://schemas.openxmlformats.org/officeDocument/2006/relationships/notesMaster" Target="../notesMasters/notesMaster1.xml"/>
</Relationships>
</file>

<file path=ppt/notesSlides/_rels/notesSlide43.xml.rels><?xml version="1.0" encoding="UTF-8"?>
<Relationships xmlns="http://schemas.openxmlformats.org/package/2006/relationships"><Relationship Id="rId1" Type="http://schemas.openxmlformats.org/officeDocument/2006/relationships/slide" Target="../slides/slide43.xml"/><Relationship Id="rId2" Type="http://schemas.openxmlformats.org/officeDocument/2006/relationships/notesMaster" Target="../notesMasters/notesMaster1.xml"/>
</Relationships>
</file>

<file path=ppt/notesSlides/_rels/notesSlide44.xml.rels><?xml version="1.0" encoding="UTF-8"?>
<Relationships xmlns="http://schemas.openxmlformats.org/package/2006/relationships"><Relationship Id="rId1" Type="http://schemas.openxmlformats.org/officeDocument/2006/relationships/slide" Target="../slides/slide44.xml"/><Relationship Id="rId2" Type="http://schemas.openxmlformats.org/officeDocument/2006/relationships/notesMaster" Target="../notesMasters/notesMaster1.xml"/>
</Relationships>
</file>

<file path=ppt/notesSlides/_rels/notesSlide45.xml.rels><?xml version="1.0" encoding="UTF-8"?>
<Relationships xmlns="http://schemas.openxmlformats.org/package/2006/relationships"><Relationship Id="rId1" Type="http://schemas.openxmlformats.org/officeDocument/2006/relationships/slide" Target="../slides/slide45.xml"/><Relationship Id="rId2" Type="http://schemas.openxmlformats.org/officeDocument/2006/relationships/notesMaster" Target="../notesMasters/notesMaster1.xml"/>
</Relationships>
</file>

<file path=ppt/notesSlides/_rels/notesSlide48.xml.rels><?xml version="1.0" encoding="UTF-8"?>
<Relationships xmlns="http://schemas.openxmlformats.org/package/2006/relationships"><Relationship Id="rId1" Type="http://schemas.openxmlformats.org/officeDocument/2006/relationships/slide" Target="../slides/slide48.xml"/><Relationship Id="rId2" Type="http://schemas.openxmlformats.org/officeDocument/2006/relationships/notesMaster" Target="../notesMasters/notesMaster1.xml"/>
</Relationships>
</file>

<file path=ppt/notesSlides/_rels/notesSlide49.xml.rels><?xml version="1.0" encoding="UTF-8"?>
<Relationships xmlns="http://schemas.openxmlformats.org/package/2006/relationships"><Relationship Id="rId1" Type="http://schemas.openxmlformats.org/officeDocument/2006/relationships/slide" Target="../slides/slide49.xml"/><Relationship Id="rId2" Type="http://schemas.openxmlformats.org/officeDocument/2006/relationships/notesMaster" Target="../notesMasters/notesMaster1.xml"/>
</Relationships>
</file>

<file path=ppt/notesSlides/_rels/notesSlide50.xml.rels><?xml version="1.0" encoding="UTF-8"?>
<Relationships xmlns="http://schemas.openxmlformats.org/package/2006/relationships"><Relationship Id="rId1" Type="http://schemas.openxmlformats.org/officeDocument/2006/relationships/slide" Target="../slides/slide50.xml"/><Relationship Id="rId2" Type="http://schemas.openxmlformats.org/officeDocument/2006/relationships/notesMaster" Target="../notesMasters/notesMaster1.xml"/>
</Relationships>
</file>

<file path=ppt/notesSlides/_rels/notesSlide51.xml.rels><?xml version="1.0" encoding="UTF-8"?>
<Relationships xmlns="http://schemas.openxmlformats.org/package/2006/relationships"><Relationship Id="rId1" Type="http://schemas.openxmlformats.org/officeDocument/2006/relationships/slide" Target="../slides/slide51.xml"/><Relationship Id="rId2" Type="http://schemas.openxmlformats.org/officeDocument/2006/relationships/notesMaster" Target="../notesMasters/notesMaster1.xml"/>
</Relationships>
</file>

<file path=ppt/notesSlides/_rels/notesSlide54.xml.rels><?xml version="1.0" encoding="UTF-8"?>
<Relationships xmlns="http://schemas.openxmlformats.org/package/2006/relationships"><Relationship Id="rId1" Type="http://schemas.openxmlformats.org/officeDocument/2006/relationships/slide" Target="../slides/slide54.xml"/><Relationship Id="rId2" Type="http://schemas.openxmlformats.org/officeDocument/2006/relationships/notesMaster" Target="../notesMasters/notesMaster1.xml"/>
</Relationships>
</file>

<file path=ppt/notesSlides/_rels/notesSlide55.xml.rels><?xml version="1.0" encoding="UTF-8"?>
<Relationships xmlns="http://schemas.openxmlformats.org/package/2006/relationships"><Relationship Id="rId1" Type="http://schemas.openxmlformats.org/officeDocument/2006/relationships/slide" Target="../slides/slide55.xml"/><Relationship Id="rId2" Type="http://schemas.openxmlformats.org/officeDocument/2006/relationships/notesMaster" Target="../notesMasters/notesMaster1.xml"/>
</Relationships>
</file>

<file path=ppt/notesSlides/notesSlide3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44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5" name="PlaceHolder 3"/>
          <p:cNvSpPr>
            <a:spLocks noGrp="1"/>
          </p:cNvSpPr>
          <p:nvPr>
            <p:ph type="sldNum" idx="10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5564261-D5A8-45A8-8089-6C40750E0299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47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8" name="PlaceHolder 3"/>
          <p:cNvSpPr>
            <a:spLocks noGrp="1"/>
          </p:cNvSpPr>
          <p:nvPr>
            <p:ph type="sldNum" idx="11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DFDEEA3-60D0-41CE-B608-E0726027178A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50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1" name="PlaceHolder 3"/>
          <p:cNvSpPr>
            <a:spLocks noGrp="1"/>
          </p:cNvSpPr>
          <p:nvPr>
            <p:ph type="sldNum" idx="12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B3D4BD7-8C4A-4258-8DD9-89D46A1E3B74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53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4" name="PlaceHolder 3"/>
          <p:cNvSpPr>
            <a:spLocks noGrp="1"/>
          </p:cNvSpPr>
          <p:nvPr>
            <p:ph type="sldNum" idx="13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6EDF645-FBCF-4130-A217-648934B871F0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56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7" name="PlaceHolder 3"/>
          <p:cNvSpPr>
            <a:spLocks noGrp="1"/>
          </p:cNvSpPr>
          <p:nvPr>
            <p:ph type="sldNum" idx="14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918E86C-7180-43FF-ACAD-3AA26C083800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59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0" name="PlaceHolder 3"/>
          <p:cNvSpPr>
            <a:spLocks noGrp="1"/>
          </p:cNvSpPr>
          <p:nvPr>
            <p:ph type="sldNum" idx="15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04709FD-F44D-4F43-AEE3-BF13AD527121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3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62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3" name="PlaceHolder 3"/>
          <p:cNvSpPr>
            <a:spLocks noGrp="1"/>
          </p:cNvSpPr>
          <p:nvPr>
            <p:ph type="sldNum" idx="16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8063CE4-058A-4AF9-B38C-0088B5A38CF9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65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6" name="PlaceHolder 3"/>
          <p:cNvSpPr>
            <a:spLocks noGrp="1"/>
          </p:cNvSpPr>
          <p:nvPr>
            <p:ph type="sldNum" idx="17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114D78B-9EA8-4D6C-9726-7EB79C31A698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68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9" name="PlaceHolder 3"/>
          <p:cNvSpPr>
            <a:spLocks noGrp="1"/>
          </p:cNvSpPr>
          <p:nvPr>
            <p:ph type="sldNum" idx="18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E40196D-9564-4A0B-9C3C-C50B92AD61AA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71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2" name="PlaceHolder 3"/>
          <p:cNvSpPr>
            <a:spLocks noGrp="1"/>
          </p:cNvSpPr>
          <p:nvPr>
            <p:ph type="sldNum" idx="19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8601765-003D-46FE-B084-1FFDA19DDCF0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74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5" name="PlaceHolder 3"/>
          <p:cNvSpPr>
            <a:spLocks noGrp="1"/>
          </p:cNvSpPr>
          <p:nvPr>
            <p:ph type="sldNum" idx="20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4C6EFE3-6DFF-4F5C-864D-204745B35C41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77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8" name="PlaceHolder 3"/>
          <p:cNvSpPr>
            <a:spLocks noGrp="1"/>
          </p:cNvSpPr>
          <p:nvPr>
            <p:ph type="sldNum" idx="21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73D5331-099F-4DD9-9918-D4735DA69B37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80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1" name="PlaceHolder 3"/>
          <p:cNvSpPr>
            <a:spLocks noGrp="1"/>
          </p:cNvSpPr>
          <p:nvPr>
            <p:ph type="sldNum" idx="22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DB42FE3-B611-44A7-BF52-9CE4DE66AB7D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83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4" name="PlaceHolder 3"/>
          <p:cNvSpPr>
            <a:spLocks noGrp="1"/>
          </p:cNvSpPr>
          <p:nvPr>
            <p:ph type="sldNum" idx="23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6B8BC95-B5F4-4582-B94F-20C62519530A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51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86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7" name="PlaceHolder 3"/>
          <p:cNvSpPr>
            <a:spLocks noGrp="1"/>
          </p:cNvSpPr>
          <p:nvPr>
            <p:ph type="sldNum" idx="24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F8F80C0-5149-4537-B543-4C923C31A77E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89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0" name="PlaceHolder 3"/>
          <p:cNvSpPr>
            <a:spLocks noGrp="1"/>
          </p:cNvSpPr>
          <p:nvPr>
            <p:ph type="sldNum" idx="25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A457F76-D134-4885-8551-5AE963E2F516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5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PlaceHolder 1"/>
          <p:cNvSpPr>
            <a:spLocks noGrp="1"/>
          </p:cNvSpPr>
          <p:nvPr>
            <p:ph type="sldImg"/>
          </p:nvPr>
        </p:nvSpPr>
        <p:spPr>
          <a:xfrm>
            <a:off x="755640" y="1336320"/>
            <a:ext cx="6046560" cy="3607560"/>
          </a:xfrm>
          <a:prstGeom prst="rect">
            <a:avLst/>
          </a:prstGeom>
          <a:ln w="0">
            <a:noFill/>
          </a:ln>
        </p:spPr>
      </p:sp>
      <p:sp>
        <p:nvSpPr>
          <p:cNvPr id="492" name="PlaceHolder 2"/>
          <p:cNvSpPr>
            <a:spLocks noGrp="1"/>
          </p:cNvSpPr>
          <p:nvPr>
            <p:ph type="body"/>
          </p:nvPr>
        </p:nvSpPr>
        <p:spPr>
          <a:xfrm>
            <a:off x="755640" y="5145120"/>
            <a:ext cx="6046560" cy="42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3" name="PlaceHolder 3"/>
          <p:cNvSpPr>
            <a:spLocks noGrp="1"/>
          </p:cNvSpPr>
          <p:nvPr>
            <p:ph type="sldNum" idx="26"/>
          </p:nvPr>
        </p:nvSpPr>
        <p:spPr>
          <a:xfrm>
            <a:off x="4282200" y="10155240"/>
            <a:ext cx="3274560" cy="53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/>
                </a:solidFill>
                <a:latin typeface="+mn-lt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3CF45D3-41CC-4709-A890-3A17430D6FE8}" type="slidenum">
              <a:rPr b="0" lang="en-US" sz="1200" spc="-1" strike="noStrike">
                <a:solidFill>
                  <a:schemeClr val="dk1"/>
                </a:solidFill>
                <a:latin typeface="+mn-lt"/>
                <a:ea typeface="+mn-ea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B11D56FB-41B8-4861-8AE9-82FA2EC4CFC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D41AF600-123B-4D09-A54C-A8B44A461F3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174F9700-4005-4685-B934-42C54E3168B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434853A-7284-431C-82FA-8CDD8E72BAE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A94F5B8-D321-4D6E-9785-80E09759721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9CD1A30-14F2-455A-9C41-0CAE783BEAC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E439D0E0-211C-4B39-873A-EB1E32F11B0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89DC095-5C85-4144-BC91-D69399D6AA3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9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3E8DB586-749A-4788-9CCB-07C0E912466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80737D3D-25BD-4169-99BC-3DFFF51C9C9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CD73437-4B48-424B-A2CD-2B6B59F2EA17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0FDD419-8AEE-4660-86BC-E96588DE4040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B38DD6E-2049-40F2-847E-9CFFE1FBBDF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E1A1E49-7C10-421A-99A2-235911F4B0A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8698404-4EB0-463A-9774-4A72883B1BE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863034FB-4C4B-4039-9CFC-720AEC59B77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B163C783-CD73-4D0A-815C-9815356DE8F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7C6540C-49B2-40AC-A854-5B2268D1435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B22A363-16BD-4816-8D11-7E653782624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A6A179E-CDAE-444E-978A-46EAED817D1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303822ED-897F-4437-AAFF-7E8C96477D1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90143F9-E624-4F40-AE8C-575413E6C58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7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02172408-E19F-476F-9952-C2E896C6B13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1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2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90DC9571-97B2-4471-B4F0-B879EAEDCF38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</a:t>
            </a: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ftr" idx="1"/>
          </p:nvPr>
        </p:nvSpPr>
        <p:spPr>
          <a:xfrm>
            <a:off x="3028680" y="6356520"/>
            <a:ext cx="308520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sldNum" idx="2"/>
          </p:nvPr>
        </p:nvSpPr>
        <p:spPr>
          <a:xfrm>
            <a:off x="645768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569540F-2D0F-477D-A6F3-269465DE09FB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6" name="PlaceHolder 3"/>
          <p:cNvSpPr>
            <a:spLocks noGrp="1"/>
          </p:cNvSpPr>
          <p:nvPr>
            <p:ph type="dt" idx="3"/>
          </p:nvPr>
        </p:nvSpPr>
        <p:spPr>
          <a:xfrm>
            <a:off x="62820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ftr" idx="4"/>
          </p:nvPr>
        </p:nvSpPr>
        <p:spPr>
          <a:xfrm>
            <a:off x="3028680" y="6356520"/>
            <a:ext cx="308520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sldNum" idx="5"/>
          </p:nvPr>
        </p:nvSpPr>
        <p:spPr>
          <a:xfrm>
            <a:off x="645768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F891D4A-0793-407C-91B9-539D99AE5082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dt" idx="6"/>
          </p:nvPr>
        </p:nvSpPr>
        <p:spPr>
          <a:xfrm>
            <a:off x="628200" y="6356520"/>
            <a:ext cx="2056320" cy="363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3.jpeg"/><Relationship Id="rId5" Type="http://schemas.openxmlformats.org/officeDocument/2006/relationships/image" Target="../media/image3.jpeg"/><Relationship Id="rId6" Type="http://schemas.openxmlformats.org/officeDocument/2006/relationships/image" Target="../media/image2.jpeg"/><Relationship Id="rId7" Type="http://schemas.openxmlformats.org/officeDocument/2006/relationships/image" Target="../media/image3.jpeg"/><Relationship Id="rId8" Type="http://schemas.openxmlformats.org/officeDocument/2006/relationships/image" Target="../media/image3.jpeg"/><Relationship Id="rId9" Type="http://schemas.openxmlformats.org/officeDocument/2006/relationships/image" Target="../media/image4.wmf"/><Relationship Id="rId10" Type="http://schemas.openxmlformats.org/officeDocument/2006/relationships/image" Target="../media/image4.wmf"/><Relationship Id="rId11" Type="http://schemas.openxmlformats.org/officeDocument/2006/relationships/image" Target="../media/image2.jpeg"/><Relationship Id="rId12" Type="http://schemas.openxmlformats.org/officeDocument/2006/relationships/image" Target="../media/image3.jpeg"/><Relationship Id="rId13" Type="http://schemas.openxmlformats.org/officeDocument/2006/relationships/image" Target="../media/image3.jpeg"/><Relationship Id="rId14" Type="http://schemas.openxmlformats.org/officeDocument/2006/relationships/image" Target="../media/image3.jpeg"/><Relationship Id="rId15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32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37.xml"/><Relationship Id="rId4" Type="http://schemas.openxmlformats.org/officeDocument/2006/relationships/notesSlide" Target="../notesSlides/notesSlide34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37.xml"/><Relationship Id="rId4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36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37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38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42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4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44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45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48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4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50.xml"/>
</Relationships>
</file>

<file path=ppt/slides/_rels/slide51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51.xml"/>
</Relationships>
</file>

<file path=ppt/slides/_rels/slide5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notesSlide" Target="../notesSlides/notesSlide54.xml"/>
</Relationships>
</file>

<file path=ppt/slides/_rels/slide55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37.xml"/><Relationship Id="rId3" Type="http://schemas.openxmlformats.org/officeDocument/2006/relationships/notesSlide" Target="../notesSlides/notesSlide55.xml"/>
</Relationships>
</file>

<file path=ppt/slides/_rels/slide56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37.xml"/>
</Relationships>
</file>

<file path=ppt/slides/_rels/slide57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49.xml"/>
</Relationships>
</file>

<file path=ppt/slides/_rels/slide5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2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microsoft.com/office/2007/relationships/hdphoto" Target="../media/hdphoto1.wdp"/><Relationship Id="rId3" Type="http://schemas.openxmlformats.org/officeDocument/2006/relationships/slideLayout" Target="../slideLayouts/slideLayout13.xml"/>
</Relationships>
</file>

<file path=ppt/slides/_rels/slide6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3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84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2.png"/><Relationship Id="rId3" Type="http://schemas.openxmlformats.org/officeDocument/2006/relationships/image" Target="../media/image23.png"/><Relationship Id="rId4" Type="http://schemas.openxmlformats.org/officeDocument/2006/relationships/image" Target="../media/image21.png"/><Relationship Id="rId5" Type="http://schemas.openxmlformats.org/officeDocument/2006/relationships/slideLayout" Target="../slideLayouts/slideLayout13.xml"/>
</Relationships>
</file>

<file path=ppt/slides/_rels/slide8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6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13.xml"/>
</Relationships>
</file>

<file path=ppt/slides/_rels/slide87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714240" y="928800"/>
            <a:ext cx="7769160" cy="1466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0" lang="pt-BR" sz="5400" spc="-1" strike="noStrike">
                <a:solidFill>
                  <a:srgbClr val="000000"/>
                </a:solidFill>
                <a:latin typeface="Calibri"/>
                <a:ea typeface="DejaVu Sans"/>
              </a:rPr>
              <a:t>Redes de Computadores</a:t>
            </a:r>
            <a:endParaRPr b="0" lang="en-US" sz="5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0" i="1" lang="pt-B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i="1" lang="pt-B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Gerência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CustomShape 2"/>
          <p:cNvSpPr/>
          <p:nvPr/>
        </p:nvSpPr>
        <p:spPr>
          <a:xfrm>
            <a:off x="1371600" y="4286160"/>
            <a:ext cx="6397560" cy="174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 defTabSz="457200">
              <a:lnSpc>
                <a:spcPct val="100000"/>
              </a:lnSpc>
            </a:pPr>
            <a:r>
              <a:rPr b="0" lang="pt-B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Prof. Dr. Kelton Costa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kelton.costa@gmail.com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Kelton.costa@unesp.br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Gerenciamento de configuração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CustomShape 2"/>
          <p:cNvSpPr/>
          <p:nvPr/>
        </p:nvSpPr>
        <p:spPr>
          <a:xfrm>
            <a:off x="457200" y="2428200"/>
            <a:ext cx="8226360" cy="278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Permitir que um administrador de rede saiba quais dispositivos fazem parte da rede administrada e quais são suas configurações de hardware e software.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457200" y="166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Gerenciamento de contabilização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307800" y="1371600"/>
            <a:ext cx="8620200" cy="4098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defTabSz="457200">
              <a:lnSpc>
                <a:spcPct val="150000"/>
              </a:lnSpc>
              <a:buClr>
                <a:srgbClr val="000000"/>
              </a:buClr>
              <a:buFont typeface="Symbol"/>
              <a:buChar char=""/>
            </a:pPr>
            <a:r>
              <a:rPr b="1" i="1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Administrador da rede deve estar habilitado para controlar o uso dos recursos por usuário ou grupo de usuários, com o objetivo de: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50000"/>
              </a:lnSpc>
              <a:buClr>
                <a:srgbClr val="000000"/>
              </a:buClr>
              <a:buFont typeface="Symbol"/>
              <a:buChar char=""/>
            </a:pPr>
            <a:r>
              <a:rPr b="1" i="1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50000"/>
              </a:lnSpc>
              <a:buClr>
                <a:srgbClr val="000000"/>
              </a:buClr>
              <a:buFont typeface="Symbol"/>
              <a:buChar char="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evitar que um usuário ou grupo de usuários abuse de seus privilégios de acesso e monopolize a rede, em detrimento de outros usuários;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CustomShape 1"/>
          <p:cNvSpPr/>
          <p:nvPr/>
        </p:nvSpPr>
        <p:spPr>
          <a:xfrm>
            <a:off x="457200" y="166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Gerenciamento de contabilização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CustomShape 2"/>
          <p:cNvSpPr/>
          <p:nvPr/>
        </p:nvSpPr>
        <p:spPr>
          <a:xfrm>
            <a:off x="307800" y="1084320"/>
            <a:ext cx="8620200" cy="5469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43080" defTabSz="457200">
              <a:lnSpc>
                <a:spcPct val="150000"/>
              </a:lnSpc>
              <a:buClr>
                <a:srgbClr val="000000"/>
              </a:buClr>
              <a:buFont typeface="Symbol"/>
              <a:buChar char=""/>
            </a:pPr>
            <a:r>
              <a:rPr b="1" i="1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Administrador da rede deve estar habilitado para controlar o uso dos recursos por usuário ou grupo de usuários, com o objetivo de: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50000"/>
              </a:lnSpc>
              <a:buClr>
                <a:srgbClr val="000000"/>
              </a:buClr>
              <a:buFont typeface="Symbol"/>
              <a:buChar char="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evitar que usuários façam uso ineficiente da rede, assistindo-os na troca de procedimentos e garantindo o desempenho da rede;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conhecer as atividades dos usuários com detalhes suficientes para planejar o crescimento da rede.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Gerenciamento de segurança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7" name="CustomShape 2"/>
          <p:cNvSpPr/>
          <p:nvPr/>
        </p:nvSpPr>
        <p:spPr>
          <a:xfrm>
            <a:off x="457200" y="1888200"/>
            <a:ext cx="8226360" cy="2878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O gerenciamento da segurança provê facilidades para proteger recursos da rede e informações dos usuários.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Estas facilidades devem estar disponíveis apenas para usuários autorizados.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Problemas de uma rede sem Gerência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20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Congestionamento do tráfego;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20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Recursos mal utilizados;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20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Recursos sobrecarregados;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20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Problemas com segurança.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CustomShape 1"/>
          <p:cNvSpPr/>
          <p:nvPr/>
        </p:nvSpPr>
        <p:spPr>
          <a:xfrm>
            <a:off x="457200" y="42876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Componentes dos Sistemas de 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algn="ctr" defTabSz="457200">
              <a:lnSpc>
                <a:spcPct val="100000"/>
              </a:lnSpc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Gerência de Rede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CustomShape 2"/>
          <p:cNvSpPr/>
          <p:nvPr/>
        </p:nvSpPr>
        <p:spPr>
          <a:xfrm>
            <a:off x="395280" y="2168640"/>
            <a:ext cx="8226360" cy="370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Elementos Gerenciados;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Estações de Gerência;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Protocolos de Gerência;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Informações de Gerência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Elementos Gerenciados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CustomShape 2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O elemento gerenciado normalmente um programa chamado </a:t>
            </a: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agente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Este programa permite um  monitoramento e controle de equipamentos através de uma ou mais estações de gerência.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457200" y="130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Estações de Gerência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CustomShape 2"/>
          <p:cNvSpPr/>
          <p:nvPr/>
        </p:nvSpPr>
        <p:spPr>
          <a:xfrm>
            <a:off x="457200" y="1132200"/>
            <a:ext cx="8226360" cy="452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Existe uma estação de gerência em Sistemas Centralizados;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Existem duas ou mais estações de gerência em Sistemas Distribuídos;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Programa que conversa diretamente com os agentes nos elementos gerenciados é chamado </a:t>
            </a: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gerente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A estação de gerência oferece uma interface para que usuários (autorizados) possam gerenciar a rede.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Protocolo de Gerência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CustomShape 2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Oferece mecanismos que possibilitam a troca de informações entre gerente(s) e agente(s);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Este protocolo permite a realização de operações de monitoramento e controle.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ustomShape 1"/>
          <p:cNvSpPr/>
          <p:nvPr/>
        </p:nvSpPr>
        <p:spPr>
          <a:xfrm>
            <a:off x="357120" y="500040"/>
            <a:ext cx="8226360" cy="92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Informações de Gerência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CustomShape 2"/>
          <p:cNvSpPr/>
          <p:nvPr/>
        </p:nvSpPr>
        <p:spPr>
          <a:xfrm>
            <a:off x="457200" y="2421000"/>
            <a:ext cx="8215200" cy="3701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Definem os tipos de dados que podem ser referenciados em operações de protocolo de gerência, isto é, dados sobre os quais gerente e agente conversam.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457200" y="1824120"/>
            <a:ext cx="8226360" cy="4244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pt-BR" sz="2800" spc="-1" strike="noStrike">
                <a:solidFill>
                  <a:srgbClr val="000000"/>
                </a:solidFill>
                <a:latin typeface="Arial"/>
                <a:ea typeface="DejaVu Sans"/>
              </a:rPr>
              <a:t>Mesclagens de redes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457200" indent="-216000" defTabSz="457200">
              <a:lnSpc>
                <a:spcPct val="90000"/>
              </a:lnSpc>
              <a:buClr>
                <a:srgbClr val="000000"/>
              </a:buClr>
              <a:buFont typeface="Arial"/>
              <a:buChar char="–"/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Tecnologias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457200" indent="-216000" defTabSz="457200">
              <a:lnSpc>
                <a:spcPct val="90000"/>
              </a:lnSpc>
              <a:buClr>
                <a:srgbClr val="000000"/>
              </a:buClr>
              <a:buFont typeface="Arial"/>
              <a:buChar char="–"/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Fornecedores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9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pt-BR" sz="2800" spc="-1" strike="noStrike">
                <a:solidFill>
                  <a:srgbClr val="000000"/>
                </a:solidFill>
                <a:latin typeface="Arial"/>
                <a:ea typeface="DejaVu Sans"/>
              </a:rPr>
              <a:t>Tecnologias são mais complexas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1" marL="457200" indent="-216000" defTabSz="457200">
              <a:lnSpc>
                <a:spcPct val="90000"/>
              </a:lnSpc>
              <a:buClr>
                <a:srgbClr val="000000"/>
              </a:buClr>
              <a:buFont typeface="Arial"/>
              <a:buChar char="–"/>
            </a:pPr>
            <a:r>
              <a:rPr b="0" lang="pt-BR" sz="2400" spc="-1" strike="noStrike">
                <a:solidFill>
                  <a:srgbClr val="000000"/>
                </a:solidFill>
                <a:latin typeface="Arial"/>
                <a:ea typeface="DejaVu Sans"/>
              </a:rPr>
              <a:t>Vídeo conferências, imagens e etc.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9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90000"/>
              </a:lnSpc>
              <a:buClr>
                <a:srgbClr val="000000"/>
              </a:buClr>
              <a:buFont typeface="Arial"/>
              <a:buChar char="•"/>
            </a:pPr>
            <a:r>
              <a:rPr b="1" lang="pt-BR" sz="2800" spc="-1" strike="noStrike">
                <a:solidFill>
                  <a:srgbClr val="000000"/>
                </a:solidFill>
                <a:latin typeface="Arial"/>
                <a:ea typeface="DejaVu Sans"/>
              </a:rPr>
              <a:t>Falta de pessoal qualificado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CustomShape 2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Motivação para Gerência de Redes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" name="Group 2"/>
          <p:cNvGrpSpPr/>
          <p:nvPr/>
        </p:nvGrpSpPr>
        <p:grpSpPr>
          <a:xfrm>
            <a:off x="1193760" y="1424160"/>
            <a:ext cx="7389720" cy="4681080"/>
            <a:chOff x="1193760" y="1424160"/>
            <a:chExt cx="7389720" cy="4681080"/>
          </a:xfrm>
        </p:grpSpPr>
        <p:pic>
          <p:nvPicPr>
            <p:cNvPr id="241" name="Picture 12" descr=""/>
            <p:cNvPicPr/>
            <p:nvPr/>
          </p:nvPicPr>
          <p:blipFill>
            <a:blip r:embed="rId1"/>
            <a:stretch/>
          </p:blipFill>
          <p:spPr>
            <a:xfrm>
              <a:off x="6188400" y="5100840"/>
              <a:ext cx="510480" cy="5256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42" name="Line 1"/>
            <p:cNvSpPr/>
            <p:nvPr/>
          </p:nvSpPr>
          <p:spPr>
            <a:xfrm flipV="1">
              <a:off x="3691440" y="4444560"/>
              <a:ext cx="360" cy="52560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43" name="Line 2"/>
            <p:cNvSpPr/>
            <p:nvPr/>
          </p:nvSpPr>
          <p:spPr>
            <a:xfrm flipV="1">
              <a:off x="4065480" y="4444560"/>
              <a:ext cx="360" cy="52560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44" name="Line 3"/>
            <p:cNvSpPr/>
            <p:nvPr/>
          </p:nvSpPr>
          <p:spPr>
            <a:xfrm flipV="1">
              <a:off x="4503240" y="4510080"/>
              <a:ext cx="360" cy="52560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pic>
          <p:nvPicPr>
            <p:cNvPr id="245" name="Picture 26" descr=""/>
            <p:cNvPicPr/>
            <p:nvPr/>
          </p:nvPicPr>
          <p:blipFill>
            <a:blip r:embed="rId2"/>
            <a:stretch/>
          </p:blipFill>
          <p:spPr>
            <a:xfrm>
              <a:off x="3566520" y="4248000"/>
              <a:ext cx="1121760" cy="311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46" name="Picture 27" descr=""/>
            <p:cNvPicPr/>
            <p:nvPr/>
          </p:nvPicPr>
          <p:blipFill>
            <a:blip r:embed="rId3"/>
            <a:stretch/>
          </p:blipFill>
          <p:spPr>
            <a:xfrm>
              <a:off x="3379320" y="4970520"/>
              <a:ext cx="525600" cy="386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47" name="Picture 28" descr=""/>
            <p:cNvPicPr/>
            <p:nvPr/>
          </p:nvPicPr>
          <p:blipFill>
            <a:blip r:embed="rId4"/>
            <a:stretch/>
          </p:blipFill>
          <p:spPr>
            <a:xfrm>
              <a:off x="3879000" y="4970520"/>
              <a:ext cx="525600" cy="386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48" name="Picture 29" descr=""/>
            <p:cNvPicPr/>
            <p:nvPr/>
          </p:nvPicPr>
          <p:blipFill>
            <a:blip r:embed="rId5"/>
            <a:stretch/>
          </p:blipFill>
          <p:spPr>
            <a:xfrm>
              <a:off x="4378680" y="4970520"/>
              <a:ext cx="525600" cy="3862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49" name="Line 4"/>
            <p:cNvSpPr/>
            <p:nvPr/>
          </p:nvSpPr>
          <p:spPr>
            <a:xfrm flipH="1">
              <a:off x="4065480" y="3854160"/>
              <a:ext cx="687240" cy="45900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50" name="Line 5"/>
            <p:cNvSpPr/>
            <p:nvPr/>
          </p:nvSpPr>
          <p:spPr>
            <a:xfrm flipV="1">
              <a:off x="5439240" y="4574880"/>
              <a:ext cx="360" cy="52560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51" name="Line 6"/>
            <p:cNvSpPr/>
            <p:nvPr/>
          </p:nvSpPr>
          <p:spPr>
            <a:xfrm flipV="1">
              <a:off x="5813640" y="4574880"/>
              <a:ext cx="360" cy="52560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52" name="Line 7"/>
            <p:cNvSpPr/>
            <p:nvPr/>
          </p:nvSpPr>
          <p:spPr>
            <a:xfrm flipV="1">
              <a:off x="6251400" y="4640400"/>
              <a:ext cx="360" cy="52560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pic>
          <p:nvPicPr>
            <p:cNvPr id="253" name="Picture 34" descr=""/>
            <p:cNvPicPr/>
            <p:nvPr/>
          </p:nvPicPr>
          <p:blipFill>
            <a:blip r:embed="rId6"/>
            <a:stretch/>
          </p:blipFill>
          <p:spPr>
            <a:xfrm>
              <a:off x="5314320" y="4378320"/>
              <a:ext cx="1121760" cy="311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54" name="Picture 35" descr=""/>
            <p:cNvPicPr/>
            <p:nvPr/>
          </p:nvPicPr>
          <p:blipFill>
            <a:blip r:embed="rId7"/>
            <a:stretch/>
          </p:blipFill>
          <p:spPr>
            <a:xfrm>
              <a:off x="5127480" y="5100840"/>
              <a:ext cx="525600" cy="386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55" name="Picture 36" descr=""/>
            <p:cNvPicPr/>
            <p:nvPr/>
          </p:nvPicPr>
          <p:blipFill>
            <a:blip r:embed="rId8"/>
            <a:stretch/>
          </p:blipFill>
          <p:spPr>
            <a:xfrm>
              <a:off x="5626800" y="5100840"/>
              <a:ext cx="525600" cy="3862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56" name="Line 8"/>
            <p:cNvSpPr/>
            <p:nvPr/>
          </p:nvSpPr>
          <p:spPr>
            <a:xfrm>
              <a:off x="5190120" y="3787560"/>
              <a:ext cx="623520" cy="65592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pic>
          <p:nvPicPr>
            <p:cNvPr id="257" name="Picture 25" descr=""/>
            <p:cNvPicPr/>
            <p:nvPr/>
          </p:nvPicPr>
          <p:blipFill>
            <a:blip r:embed="rId9"/>
            <a:stretch/>
          </p:blipFill>
          <p:spPr>
            <a:xfrm>
              <a:off x="4627800" y="3525840"/>
              <a:ext cx="762480" cy="4748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58" name="CustomShape 9"/>
            <p:cNvSpPr/>
            <p:nvPr/>
          </p:nvSpPr>
          <p:spPr>
            <a:xfrm>
              <a:off x="3265200" y="5645160"/>
              <a:ext cx="1024920" cy="412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noAutofit/>
            </a:bodyPr>
            <a:p>
              <a:pPr algn="ctr" defTabSz="457200">
                <a:lnSpc>
                  <a:spcPct val="100000"/>
                </a:lnSpc>
              </a:pPr>
              <a:r>
                <a:rPr b="0" lang="pt-BR" sz="1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Computadores</a:t>
              </a:r>
              <a:endParaRPr b="0" lang="en-US" sz="1200" spc="-1" strike="noStrike">
                <a:solidFill>
                  <a:srgbClr val="000000"/>
                </a:solidFill>
                <a:latin typeface="Arial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b="0" lang="pt-BR" sz="1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(agentes)</a:t>
              </a:r>
              <a:endParaRPr b="0" lang="en-US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59" name="CustomShape 10"/>
            <p:cNvSpPr/>
            <p:nvPr/>
          </p:nvSpPr>
          <p:spPr>
            <a:xfrm>
              <a:off x="1477080" y="1424160"/>
              <a:ext cx="825480" cy="412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noAutofit/>
            </a:bodyPr>
            <a:p>
              <a:pPr algn="ctr" defTabSz="457200">
                <a:lnSpc>
                  <a:spcPct val="100000"/>
                </a:lnSpc>
              </a:pPr>
              <a:r>
                <a:rPr b="0" lang="pt-BR" sz="1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Roteadores</a:t>
              </a:r>
              <a:endParaRPr b="0" lang="en-US" sz="1200" spc="-1" strike="noStrike">
                <a:solidFill>
                  <a:srgbClr val="000000"/>
                </a:solidFill>
                <a:latin typeface="Arial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b="0" lang="pt-BR" sz="1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(agentes)</a:t>
              </a:r>
              <a:endParaRPr b="0" lang="en-US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0" name="CustomShape 11"/>
            <p:cNvSpPr/>
            <p:nvPr/>
          </p:nvSpPr>
          <p:spPr>
            <a:xfrm>
              <a:off x="2567880" y="4181400"/>
              <a:ext cx="1027440" cy="412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noAutofit/>
            </a:bodyPr>
            <a:p>
              <a:pPr algn="ctr" defTabSz="457200">
                <a:lnSpc>
                  <a:spcPct val="100000"/>
                </a:lnSpc>
              </a:pPr>
              <a:r>
                <a:rPr b="0" lang="pt-BR" sz="1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Switchs / Hubs</a:t>
              </a:r>
              <a:endParaRPr b="0" lang="en-US" sz="1200" spc="-1" strike="noStrike">
                <a:solidFill>
                  <a:srgbClr val="000000"/>
                </a:solidFill>
                <a:latin typeface="Arial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b="0" lang="pt-BR" sz="1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(agentes)</a:t>
              </a:r>
              <a:endParaRPr b="0" lang="en-US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1" name="CustomShape 12"/>
            <p:cNvSpPr/>
            <p:nvPr/>
          </p:nvSpPr>
          <p:spPr>
            <a:xfrm>
              <a:off x="6250320" y="5692680"/>
              <a:ext cx="2333160" cy="412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noAutofit/>
            </a:bodyPr>
            <a:p>
              <a:pPr algn="ctr" defTabSz="457200">
                <a:lnSpc>
                  <a:spcPct val="100000"/>
                </a:lnSpc>
              </a:pPr>
              <a:r>
                <a:rPr b="0" lang="pt-BR" sz="1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NMS – Network Management Station</a:t>
              </a:r>
              <a:endParaRPr b="0" lang="en-US" sz="1200" spc="-1" strike="noStrike">
                <a:solidFill>
                  <a:srgbClr val="000000"/>
                </a:solidFill>
                <a:latin typeface="Arial"/>
              </a:endParaRPr>
            </a:p>
            <a:p>
              <a:pPr algn="ctr" defTabSz="457200">
                <a:lnSpc>
                  <a:spcPct val="100000"/>
                </a:lnSpc>
              </a:pPr>
              <a:r>
                <a:rPr b="0" lang="pt-BR" sz="1200" spc="-1" strike="noStrike">
                  <a:solidFill>
                    <a:srgbClr val="000000"/>
                  </a:solidFill>
                  <a:latin typeface="Calibri"/>
                  <a:ea typeface="DejaVu Sans"/>
                </a:rPr>
                <a:t>(gerente)</a:t>
              </a:r>
              <a:endParaRPr b="0" lang="en-US" sz="1200" spc="-1" strike="noStrike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2" name="Line 13"/>
            <p:cNvSpPr/>
            <p:nvPr/>
          </p:nvSpPr>
          <p:spPr>
            <a:xfrm>
              <a:off x="2192400" y="2146320"/>
              <a:ext cx="2496960" cy="13176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63" name="Line 14"/>
            <p:cNvSpPr/>
            <p:nvPr/>
          </p:nvSpPr>
          <p:spPr>
            <a:xfrm flipH="1">
              <a:off x="5063400" y="2803320"/>
              <a:ext cx="63360" cy="72216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64" name="Line 15"/>
            <p:cNvSpPr/>
            <p:nvPr/>
          </p:nvSpPr>
          <p:spPr>
            <a:xfrm flipV="1">
              <a:off x="1505520" y="2738160"/>
              <a:ext cx="360" cy="52560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65" name="Line 16"/>
            <p:cNvSpPr/>
            <p:nvPr/>
          </p:nvSpPr>
          <p:spPr>
            <a:xfrm flipV="1">
              <a:off x="1880280" y="2738160"/>
              <a:ext cx="360" cy="52560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66" name="Line 17"/>
            <p:cNvSpPr/>
            <p:nvPr/>
          </p:nvSpPr>
          <p:spPr>
            <a:xfrm flipV="1">
              <a:off x="2317680" y="2803320"/>
              <a:ext cx="360" cy="52560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pic>
          <p:nvPicPr>
            <p:cNvPr id="267" name="Picture 9" descr=""/>
            <p:cNvPicPr/>
            <p:nvPr/>
          </p:nvPicPr>
          <p:blipFill>
            <a:blip r:embed="rId10"/>
            <a:stretch/>
          </p:blipFill>
          <p:spPr>
            <a:xfrm>
              <a:off x="1506240" y="1884240"/>
              <a:ext cx="762480" cy="4748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68" name="Picture 10" descr=""/>
            <p:cNvPicPr/>
            <p:nvPr/>
          </p:nvPicPr>
          <p:blipFill>
            <a:blip r:embed="rId11"/>
            <a:stretch/>
          </p:blipFill>
          <p:spPr>
            <a:xfrm>
              <a:off x="1380600" y="2541600"/>
              <a:ext cx="1121760" cy="31104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69" name="Picture 11" descr=""/>
            <p:cNvPicPr/>
            <p:nvPr/>
          </p:nvPicPr>
          <p:blipFill>
            <a:blip r:embed="rId12"/>
            <a:stretch/>
          </p:blipFill>
          <p:spPr>
            <a:xfrm>
              <a:off x="1193760" y="3264120"/>
              <a:ext cx="525600" cy="386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70" name="Picture 13" descr=""/>
            <p:cNvPicPr/>
            <p:nvPr/>
          </p:nvPicPr>
          <p:blipFill>
            <a:blip r:embed="rId13"/>
            <a:stretch/>
          </p:blipFill>
          <p:spPr>
            <a:xfrm>
              <a:off x="1693080" y="3264120"/>
              <a:ext cx="525600" cy="3862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71" name="Picture 14" descr=""/>
            <p:cNvPicPr/>
            <p:nvPr/>
          </p:nvPicPr>
          <p:blipFill>
            <a:blip r:embed="rId14"/>
            <a:stretch/>
          </p:blipFill>
          <p:spPr>
            <a:xfrm>
              <a:off x="2192760" y="3264120"/>
              <a:ext cx="525600" cy="3862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72" name="Line 18"/>
            <p:cNvSpPr/>
            <p:nvPr/>
          </p:nvSpPr>
          <p:spPr>
            <a:xfrm>
              <a:off x="1880280" y="2344680"/>
              <a:ext cx="360" cy="261720"/>
            </a:xfrm>
            <a:prstGeom prst="line">
              <a:avLst/>
            </a:prstGeom>
            <a:ln w="936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 anchorCtr="1">
              <a:noAutofit/>
            </a:bodyPr>
            <a:p>
              <a:endParaRPr b="0" lang="en-US" sz="1800" spc="-1" strike="noStrike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73" name="Cloud 1"/>
            <p:cNvSpPr/>
            <p:nvPr/>
          </p:nvSpPr>
          <p:spPr>
            <a:xfrm>
              <a:off x="4752720" y="2146320"/>
              <a:ext cx="873000" cy="590760"/>
            </a:xfrm>
            <a:prstGeom prst="cloud">
              <a:avLst/>
            </a:prstGeom>
            <a:gradFill rotWithShape="0">
              <a:gsLst>
                <a:gs pos="0">
                  <a:srgbClr val="2e5f99"/>
                </a:gs>
                <a:gs pos="80000">
                  <a:srgbClr val="3c7ac7"/>
                </a:gs>
                <a:gs pos="100000">
                  <a:srgbClr val="397bca"/>
                </a:gs>
              </a:gsLst>
              <a:lin ang="16200000"/>
            </a:gradFill>
            <a:ln>
              <a:solidFill>
                <a:srgbClr val="4a7ebb"/>
              </a:solidFill>
              <a:round/>
            </a:ln>
            <a:effectLst>
              <a:outerShdw blurRad="39960" dir="5400000" dist="2304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457200">
                <a:lnSpc>
                  <a:spcPct val="100000"/>
                </a:lnSpc>
              </a:pPr>
              <a:endParaRPr b="0" lang="en-US" sz="1800" spc="-1" strike="noStrike">
                <a:solidFill>
                  <a:schemeClr val="lt1"/>
                </a:solidFill>
                <a:latin typeface="Arial"/>
                <a:ea typeface="DejaVu Sans"/>
              </a:endParaRPr>
            </a:p>
          </p:txBody>
        </p:sp>
      </p:grpSp>
      <p:sp>
        <p:nvSpPr>
          <p:cNvPr id="274" name="CustomShape 1"/>
          <p:cNvSpPr/>
          <p:nvPr/>
        </p:nvSpPr>
        <p:spPr>
          <a:xfrm>
            <a:off x="357120" y="500040"/>
            <a:ext cx="8226360" cy="923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Estrutura de Gerência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Text Box 1"/>
          <p:cNvSpPr/>
          <p:nvPr/>
        </p:nvSpPr>
        <p:spPr>
          <a:xfrm>
            <a:off x="457200" y="252360"/>
            <a:ext cx="8228520" cy="11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Ferramentas de Gerenciamento de Redes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6" name="Text Box 2"/>
          <p:cNvSpPr/>
          <p:nvPr/>
        </p:nvSpPr>
        <p:spPr>
          <a:xfrm>
            <a:off x="457200" y="2355840"/>
            <a:ext cx="8228520" cy="3439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As ferramentas de gerência são indispensáveis no dia-a-dia de atividades de gerenciamento de redes.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São elas que ajudam a detectar problemas quando eles ocorrem, ou, antes mesmo de ocorrerem.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ext Box 1"/>
          <p:cNvSpPr/>
          <p:nvPr/>
        </p:nvSpPr>
        <p:spPr>
          <a:xfrm>
            <a:off x="457200" y="252360"/>
            <a:ext cx="8228520" cy="11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Ferramentas de Gerenciamento de Redes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8" name="Text Box 2"/>
          <p:cNvSpPr/>
          <p:nvPr/>
        </p:nvSpPr>
        <p:spPr>
          <a:xfrm>
            <a:off x="457200" y="1887480"/>
            <a:ext cx="8228520" cy="3294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Gerenciar uma rede sem o auxílio de instrumentação adequada é uma tarefa bastante árdua e que muito provavelmente não oferecerá uma boa qualidade de gerência.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ext Box 1"/>
          <p:cNvSpPr/>
          <p:nvPr/>
        </p:nvSpPr>
        <p:spPr>
          <a:xfrm>
            <a:off x="457200" y="252360"/>
            <a:ext cx="8228520" cy="11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Ferramentas de Gerenciamento de Redes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Text Box 2"/>
          <p:cNvSpPr/>
          <p:nvPr/>
        </p:nvSpPr>
        <p:spPr>
          <a:xfrm>
            <a:off x="482760" y="2103480"/>
            <a:ext cx="8228520" cy="3294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Com ferramentas inadequadas, não será capaz de descobrir problemas e por conseqüência, não será capaz de solucioná-los. Isso afastará substancialmente do objetivo, que é manter o bom funcionamento da rede.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ext Box 1"/>
          <p:cNvSpPr/>
          <p:nvPr/>
        </p:nvSpPr>
        <p:spPr>
          <a:xfrm>
            <a:off x="457200" y="252360"/>
            <a:ext cx="8228520" cy="11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Ferramentas de Gerenciamento de Redes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2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Existem ferramentas de gerência para todas as finalidades, como as ferramentas mais simples de gerência, que se encontra embutido no próprio sistema operacional de rede.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3333cc"/>
                </a:solidFill>
                <a:latin typeface="Calibri"/>
                <a:ea typeface="ＭＳ Ｐゴシック"/>
              </a:rPr>
              <a:t>Plataformas de gerência oferecem aplicações de monitoração e controle da rede mais sofisticadas, possibilitando, portanto, a gerência de grandes redes mais facilmente.</a:t>
            </a:r>
            <a:r>
              <a:rPr b="1" lang="pt-BR" sz="2400" spc="-1" strike="noStrike">
                <a:solidFill>
                  <a:srgbClr val="3333cc"/>
                </a:solidFill>
                <a:latin typeface="Calibri"/>
                <a:ea typeface="ＭＳ Ｐゴシック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ext Box 1"/>
          <p:cNvSpPr/>
          <p:nvPr/>
        </p:nvSpPr>
        <p:spPr>
          <a:xfrm>
            <a:off x="457200" y="252360"/>
            <a:ext cx="8228520" cy="11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Ferramentas de Gerenciamento de Redes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4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Com o advento da Internet e a proliferação de serviços Web, aplicações de gerência de redes baseadas em Web, estão sendo cada vez mais bem aceitas.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Além de todas essas ferramentas, existem os analisadores de protocolos, que permitem obter um raio-X do tráfego que percorre uma rede.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Ferramentas simples</a:t>
            </a:r>
            <a:r>
              <a:rPr b="0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Chamam-se de ferramentas mais simples, as ferramentas que não permitem uma visão geral da rede, mas que muitas vezes ajudam a descobrir características mais internas de determinados elementos da rede.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Essas ferramentas são geralmente oferecidas junto com o sistema operacional de rede dos próprios hospedeiros.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Ferramentas simples</a:t>
            </a:r>
            <a:r>
              <a:rPr b="0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Exemplos de ferramentas mais simples são </a:t>
            </a: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traceroute (tracert), ping, netstat, e ipconfig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Em muitos momentos, necessita-se dessas ferramentas.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Mas sozinhas não são suficientes para realizar bem a tarefa de gerência, em geral, utiliza-se como ferramentas de apoio.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Ferramentas simples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0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Com </a:t>
            </a: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tracert/traceroute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é possível descobrir onde o problema está localizado. Mas certamente seria muito mais rápido descobrir o problema com o auxílio de uma estação de gerência onde o mapa da rede é apresentado e alarmes são gerados automaticamente quando limiares ou mudanças de estado operacional são detectados.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Ferramentas simples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2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Quando tem-se apenas essa instrumentação mais simples, é dito que a utilização é a </a:t>
            </a:r>
            <a:r>
              <a:rPr b="0" lang="pt-BR" sz="2400" spc="-1" strike="noStrike">
                <a:solidFill>
                  <a:srgbClr val="3366ff"/>
                </a:solidFill>
                <a:latin typeface="Calibri"/>
                <a:ea typeface="ＭＳ Ｐゴシック"/>
              </a:rPr>
              <a:t>técnica da porta aberta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Esse é um tipo de gerência totalmente reativo (em que se reage a problemas, que não podem ser previstos).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Esse tipo de gerência não tem escala. Não é possível gerenciar uma rede com milhares de elementos dessa forma.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Objetivos de Gerência de Redes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7" name="CustomShape 2"/>
          <p:cNvSpPr/>
          <p:nvPr/>
        </p:nvSpPr>
        <p:spPr>
          <a:xfrm>
            <a:off x="457200" y="2100240"/>
            <a:ext cx="8226360" cy="2539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Monitorar e controlar os elementos da rede assegurando certo nível de qualidade de serviço.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Traceroute (Tracert)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511200" indent="-511200" defTabSz="457200">
              <a:lnSpc>
                <a:spcPct val="150000"/>
              </a:lnSpc>
              <a:spcBef>
                <a:spcPts val="601"/>
              </a:spcBef>
              <a:buClr>
                <a:srgbClr val="000000"/>
              </a:buClr>
              <a:buFont typeface="Times New Roman"/>
              <a:buAutoNum type="romanLcPeriod"/>
              <a:tabLst>
                <a:tab algn="l" pos="511200"/>
                <a:tab algn="l" pos="958680"/>
                <a:tab algn="l" pos="1407960"/>
                <a:tab algn="l" pos="1857240"/>
                <a:tab algn="l" pos="2306520"/>
                <a:tab algn="l" pos="2755800"/>
                <a:tab algn="l" pos="3205080"/>
                <a:tab algn="l" pos="3654360"/>
                <a:tab algn="l" pos="4103640"/>
                <a:tab algn="l" pos="4552920"/>
                <a:tab algn="l" pos="5002200"/>
                <a:tab algn="l" pos="5451480"/>
                <a:tab algn="l" pos="5900760"/>
                <a:tab algn="l" pos="6350040"/>
                <a:tab algn="l" pos="6799320"/>
                <a:tab algn="l" pos="7248600"/>
                <a:tab algn="l" pos="7697880"/>
                <a:tab algn="l" pos="8147160"/>
                <a:tab algn="l" pos="8596440"/>
                <a:tab algn="l" pos="9045720"/>
                <a:tab algn="l" pos="94950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Traceroute é uma ferramenta que permite descobrir o caminho feito pelos pacotes desde a sua origem até o seu destino. Ele é usado para testes, medidas e gerenciamento da rede.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11200" indent="-511200" defTabSz="457200">
              <a:lnSpc>
                <a:spcPct val="150000"/>
              </a:lnSpc>
              <a:spcBef>
                <a:spcPts val="601"/>
              </a:spcBef>
              <a:buClr>
                <a:srgbClr val="000000"/>
              </a:buClr>
              <a:buFont typeface="Times New Roman"/>
              <a:buAutoNum type="romanLcPeriod"/>
              <a:tabLst>
                <a:tab algn="l" pos="511200"/>
                <a:tab algn="l" pos="958680"/>
                <a:tab algn="l" pos="1407960"/>
                <a:tab algn="l" pos="1857240"/>
                <a:tab algn="l" pos="2306520"/>
                <a:tab algn="l" pos="2755800"/>
                <a:tab algn="l" pos="3205080"/>
                <a:tab algn="l" pos="3654360"/>
                <a:tab algn="l" pos="4103640"/>
                <a:tab algn="l" pos="4552920"/>
                <a:tab algn="l" pos="5002200"/>
                <a:tab algn="l" pos="5451480"/>
                <a:tab algn="l" pos="5900760"/>
                <a:tab algn="l" pos="6350040"/>
                <a:tab algn="l" pos="6799320"/>
                <a:tab algn="l" pos="7248600"/>
                <a:tab algn="l" pos="7697880"/>
                <a:tab algn="l" pos="8147160"/>
                <a:tab algn="l" pos="8596440"/>
                <a:tab algn="l" pos="9045720"/>
                <a:tab algn="l" pos="94950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O traceroute pode ser utilizado para detectar falhas como, por exemplo, gateways intermediários que descartam pacotes ou rotas que excedem a capacidade de um datagrama IP.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Traceroute (Tracert)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6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C:\&gt;tracert www.uol.com.br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Rastreando a rota para uol.com.br [200.183.156.62]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com no máximo 30 saltos: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</a:t>
            </a: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1     *        *        *     Esgotado o tempo limite do pedido.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</a:t>
            </a: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2    31 ms    30 ms    31 ms  200-204-18-225.dsl.telesp.net.br [200.204.18.225]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</a:t>
            </a: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3     *        *        *     Esgotado o tempo limite do pedido.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</a:t>
            </a: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4    30 ms    30 ms    30 ms  201-0-3-249.dsl.telesp.net.br [201.0.3.249]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</a:t>
            </a: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5    38 ms    38 ms    39 ms  ebt-P2-2-gacc03.spo.embratel.net.br [200.211.219.125]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en-US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</a:t>
            </a:r>
            <a:r>
              <a:rPr b="0" lang="en-US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6    48 ms    48 ms    47 ms  ebt-C1-core01.spo.embratel.net.br [200.230.242.17]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en-US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</a:t>
            </a:r>
            <a:r>
              <a:rPr b="0" lang="en-US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7    48 ms    48 ms    47 ms  ebt-A4-0-3-dist05.bru.embratel.net.br [200.230.0.241]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en-US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</a:t>
            </a:r>
            <a:r>
              <a:rPr b="0" lang="en-US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8    44 ms    46 ms    43 ms  200.230.245.34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en-US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</a:t>
            </a:r>
            <a:r>
              <a:rPr b="0" lang="en-US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9    56 ms    51 ms    56 ms  ctbc-S9-1-0-acc02.bru.embratel.net.br [200.178.247.106]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en-US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</a:t>
            </a: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10     *        *        *     Esgotado o tempo limite do pedido.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</a:t>
            </a:r>
            <a:r>
              <a:rPr b="0" lang="pt-BR" sz="16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11     *        *        *     Esgotado o tempo limite do pedido.</a:t>
            </a:r>
            <a:endParaRPr b="0" lang="en-US" sz="16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Traceroute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98" name="Content Placeholder 1"/>
          <p:cNvGraphicFramePr/>
          <p:nvPr/>
        </p:nvGraphicFramePr>
        <p:xfrm>
          <a:off x="628200" y="2883240"/>
          <a:ext cx="7620120" cy="3424320"/>
        </p:xfrm>
        <a:graphic>
          <a:graphicData uri="http://schemas.openxmlformats.org/drawingml/2006/table">
            <a:tbl>
              <a:tblPr/>
              <a:tblGrid>
                <a:gridCol w="1793160"/>
                <a:gridCol w="5827320"/>
              </a:tblGrid>
              <a:tr h="85608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Opção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252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Definição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252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</a:tr>
              <a:tr h="85608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-h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4">
                        <a:shade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Especifica um Time – to – Live máximo. Default é 30 hops.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4">
                        <a:shade val="60000"/>
                      </a:schemeClr>
                    </a:solidFill>
                  </a:tcPr>
                </a:tc>
              </a:tr>
              <a:tr h="85608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-w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Especifica o tempo a esperar pela resposta.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4"/>
                    </a:solidFill>
                  </a:tcPr>
                </a:tc>
              </a:tr>
              <a:tr h="85608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-d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4">
                        <a:shade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Não resolve endereços para nomes de hosts e sim em endereços IP.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4">
                        <a:shade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99" name="TextBox 4"/>
          <p:cNvSpPr/>
          <p:nvPr/>
        </p:nvSpPr>
        <p:spPr>
          <a:xfrm>
            <a:off x="628560" y="1581840"/>
            <a:ext cx="72619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O Traceroute é uma ferramenta que permite descobrir o caminho feito pelos pacotes desde a sua origem até o seu destino.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Traceroute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1" name="Content Placeholder 3" descr="roteadores.PNG"/>
          <p:cNvPicPr/>
          <p:nvPr/>
        </p:nvPicPr>
        <p:blipFill>
          <a:blip r:embed="rId1"/>
          <a:stretch/>
        </p:blipFill>
        <p:spPr>
          <a:xfrm>
            <a:off x="628200" y="1938960"/>
            <a:ext cx="7885800" cy="3548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Traceroute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03" name="Content Placeholder 4" descr="roteadores.PNG"/>
          <p:cNvPicPr/>
          <p:nvPr/>
        </p:nvPicPr>
        <p:blipFill>
          <a:blip r:embed="rId1"/>
          <a:stretch/>
        </p:blipFill>
        <p:spPr>
          <a:xfrm>
            <a:off x="0" y="2862000"/>
            <a:ext cx="7885800" cy="3548520"/>
          </a:xfrm>
          <a:prstGeom prst="rect">
            <a:avLst/>
          </a:prstGeom>
          <a:ln w="0">
            <a:noFill/>
          </a:ln>
        </p:spPr>
      </p:pic>
      <p:sp>
        <p:nvSpPr>
          <p:cNvPr id="304" name="Elipse 5"/>
          <p:cNvSpPr/>
          <p:nvPr/>
        </p:nvSpPr>
        <p:spPr>
          <a:xfrm>
            <a:off x="4815000" y="3789000"/>
            <a:ext cx="744480" cy="992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05" name="Elipse 6"/>
          <p:cNvSpPr/>
          <p:nvPr/>
        </p:nvSpPr>
        <p:spPr>
          <a:xfrm>
            <a:off x="3696840" y="5632200"/>
            <a:ext cx="744480" cy="992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06" name="Elipse 7"/>
          <p:cNvSpPr/>
          <p:nvPr/>
        </p:nvSpPr>
        <p:spPr>
          <a:xfrm>
            <a:off x="7040520" y="2881080"/>
            <a:ext cx="744480" cy="992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pic>
        <p:nvPicPr>
          <p:cNvPr id="307" name="Imagem 4" descr=""/>
          <p:cNvPicPr/>
          <p:nvPr/>
        </p:nvPicPr>
        <p:blipFill>
          <a:blip r:embed="rId2"/>
          <a:srcRect l="0" t="4350" r="4566" b="3725"/>
          <a:stretch/>
        </p:blipFill>
        <p:spPr>
          <a:xfrm>
            <a:off x="4571640" y="736560"/>
            <a:ext cx="3604320" cy="1538640"/>
          </a:xfrm>
          <a:prstGeom prst="rect">
            <a:avLst/>
          </a:prstGeom>
          <a:ln w="0">
            <a:noFill/>
          </a:ln>
        </p:spPr>
      </p:pic>
      <p:sp>
        <p:nvSpPr>
          <p:cNvPr id="308" name="Elipse 8"/>
          <p:cNvSpPr/>
          <p:nvPr/>
        </p:nvSpPr>
        <p:spPr>
          <a:xfrm>
            <a:off x="3840120" y="4052520"/>
            <a:ext cx="744480" cy="992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nodeType="with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21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6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nodeType="with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in">
                                      <p:cBhvr additive="repl">
                                        <p:cTn id="29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Traceroute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0" name="Content Placeholder 5" descr="PC0_192_168_10_3.PNG"/>
          <p:cNvPicPr/>
          <p:nvPr/>
        </p:nvPicPr>
        <p:blipFill>
          <a:blip r:embed="rId1"/>
          <a:srcRect l="-76221" t="-64838" r="0" b="0"/>
          <a:stretch/>
        </p:blipFill>
        <p:spPr>
          <a:xfrm>
            <a:off x="1487520" y="-543600"/>
            <a:ext cx="6397920" cy="2941200"/>
          </a:xfrm>
          <a:prstGeom prst="rect">
            <a:avLst/>
          </a:prstGeom>
          <a:ln w="0">
            <a:noFill/>
          </a:ln>
        </p:spPr>
      </p:pic>
      <p:pic>
        <p:nvPicPr>
          <p:cNvPr id="311" name="Content Placeholder 7" descr="roteadores.PNG"/>
          <p:cNvPicPr/>
          <p:nvPr/>
        </p:nvPicPr>
        <p:blipFill>
          <a:blip r:embed="rId2"/>
          <a:stretch/>
        </p:blipFill>
        <p:spPr>
          <a:xfrm>
            <a:off x="0" y="2862000"/>
            <a:ext cx="7885800" cy="3548520"/>
          </a:xfrm>
          <a:prstGeom prst="rect">
            <a:avLst/>
          </a:prstGeom>
          <a:ln w="0">
            <a:noFill/>
          </a:ln>
        </p:spPr>
      </p:pic>
      <p:sp>
        <p:nvSpPr>
          <p:cNvPr id="312" name="Elipse 1"/>
          <p:cNvSpPr/>
          <p:nvPr/>
        </p:nvSpPr>
        <p:spPr>
          <a:xfrm>
            <a:off x="129600" y="2938680"/>
            <a:ext cx="744480" cy="992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13" name="Elipse 2"/>
          <p:cNvSpPr/>
          <p:nvPr/>
        </p:nvSpPr>
        <p:spPr>
          <a:xfrm>
            <a:off x="7040520" y="3642840"/>
            <a:ext cx="744480" cy="992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14" name="Elipse 3"/>
          <p:cNvSpPr/>
          <p:nvPr/>
        </p:nvSpPr>
        <p:spPr>
          <a:xfrm>
            <a:off x="3195000" y="3912840"/>
            <a:ext cx="744480" cy="992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15" name="Elipse 4"/>
          <p:cNvSpPr/>
          <p:nvPr/>
        </p:nvSpPr>
        <p:spPr>
          <a:xfrm>
            <a:off x="1575000" y="3416040"/>
            <a:ext cx="744480" cy="992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  <p:sp>
        <p:nvSpPr>
          <p:cNvPr id="316" name="Elipse 10"/>
          <p:cNvSpPr/>
          <p:nvPr/>
        </p:nvSpPr>
        <p:spPr>
          <a:xfrm>
            <a:off x="4815000" y="3789000"/>
            <a:ext cx="744480" cy="9928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pt-BR" sz="1800" spc="-1" strike="noStrike">
              <a:solidFill>
                <a:schemeClr val="lt1"/>
              </a:solidFill>
              <a:latin typeface="Calibri"/>
              <a:ea typeface="DejaVu Sans"/>
            </a:endParaRPr>
          </a:p>
        </p:txBody>
      </p:sp>
    </p:spTree>
  </p:cSld>
  <mc:AlternateContent>
    <mc:Choice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30" dur="indefinite" restart="never" nodeType="tmRoot">
          <p:childTnLst>
            <p:seq>
              <p:cTn id="31" dur="indefinite" nodeType="mainSeq">
                <p:childTnLst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36" dur="20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39" dur="20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in">
                                      <p:cBhvr additive="repl">
                                        <p:cTn id="42" dur="20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 additive="repl">
                                        <p:cTn id="47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Traceroute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8" name="PlaceHolder 2"/>
          <p:cNvSpPr>
            <a:spLocks noGrp="1"/>
          </p:cNvSpPr>
          <p:nvPr>
            <p:ph/>
          </p:nvPr>
        </p:nvSpPr>
        <p:spPr>
          <a:xfrm>
            <a:off x="628200" y="1825560"/>
            <a:ext cx="788580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-h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19" name="Picture 2" descr="tracert_h.PNG"/>
          <p:cNvPicPr/>
          <p:nvPr/>
        </p:nvPicPr>
        <p:blipFill>
          <a:blip r:embed="rId1"/>
          <a:stretch/>
        </p:blipFill>
        <p:spPr>
          <a:xfrm>
            <a:off x="484200" y="2570760"/>
            <a:ext cx="8370360" cy="3417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Traceroute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/>
          </p:nvPr>
        </p:nvSpPr>
        <p:spPr>
          <a:xfrm>
            <a:off x="628200" y="1825560"/>
            <a:ext cx="788580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-w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2" name="Picture 1" descr="tracert_w.PNG"/>
          <p:cNvPicPr/>
          <p:nvPr/>
        </p:nvPicPr>
        <p:blipFill>
          <a:blip r:embed="rId1"/>
          <a:stretch/>
        </p:blipFill>
        <p:spPr>
          <a:xfrm>
            <a:off x="628200" y="2319120"/>
            <a:ext cx="7947720" cy="3616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Traceroute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/>
          </p:nvPr>
        </p:nvSpPr>
        <p:spPr>
          <a:xfrm>
            <a:off x="628200" y="1825560"/>
            <a:ext cx="788580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-d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25" name="Picture 4" descr="tracert_d.PNG"/>
          <p:cNvPicPr/>
          <p:nvPr/>
        </p:nvPicPr>
        <p:blipFill>
          <a:blip r:embed="rId1"/>
          <a:srcRect l="206" t="0" r="0" b="0"/>
          <a:stretch/>
        </p:blipFill>
        <p:spPr>
          <a:xfrm>
            <a:off x="645120" y="2469240"/>
            <a:ext cx="8040240" cy="3912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Ping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511200" indent="-511200" defTabSz="457200">
              <a:lnSpc>
                <a:spcPct val="150000"/>
              </a:lnSpc>
              <a:spcBef>
                <a:spcPts val="601"/>
              </a:spcBef>
              <a:buClr>
                <a:srgbClr val="000000"/>
              </a:buClr>
              <a:buFont typeface="Times New Roman"/>
              <a:buAutoNum type="romanLcPeriod"/>
              <a:tabLst>
                <a:tab algn="l" pos="511200"/>
                <a:tab algn="l" pos="958680"/>
                <a:tab algn="l" pos="1407960"/>
                <a:tab algn="l" pos="1857240"/>
                <a:tab algn="l" pos="2306520"/>
                <a:tab algn="l" pos="2755800"/>
                <a:tab algn="l" pos="3205080"/>
                <a:tab algn="l" pos="3654360"/>
                <a:tab algn="l" pos="4103640"/>
                <a:tab algn="l" pos="4552920"/>
                <a:tab algn="l" pos="5002200"/>
                <a:tab algn="l" pos="5451480"/>
                <a:tab algn="l" pos="5900760"/>
                <a:tab algn="l" pos="6350040"/>
                <a:tab algn="l" pos="6799320"/>
                <a:tab algn="l" pos="7248600"/>
                <a:tab algn="l" pos="7697880"/>
                <a:tab algn="l" pos="8147160"/>
                <a:tab algn="l" pos="8596440"/>
                <a:tab algn="l" pos="9045720"/>
                <a:tab algn="l" pos="94950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Quando se quer determinar se um determinado </a:t>
            </a:r>
            <a:r>
              <a:rPr b="0" i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host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está disponível na rede interna ou mesmo na Internet, frequentemente, utiliza-se o utilitário </a:t>
            </a:r>
            <a:r>
              <a:rPr b="0" i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ping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como um dos primeiros recursos de </a:t>
            </a:r>
            <a:r>
              <a:rPr b="0" i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troubleshooting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(diagnóstico). O fato de um </a:t>
            </a:r>
            <a:r>
              <a:rPr b="0" i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host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não responder ao </a:t>
            </a:r>
            <a:r>
              <a:rPr b="0" i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ping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não quer dizer que ele esteja realmente fora da rede, pois este serviço pode estar desabilitado neste </a:t>
            </a:r>
            <a:r>
              <a:rPr b="0" i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host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por questões de segurança.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Modelos de Gerência de Redes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CustomShape 2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</a:pPr>
            <a:r>
              <a:rPr b="0" lang="pt-BR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Para resolver os problemas associados a gerência em redes a ISO através do OSI propôs três modelos:</a:t>
            </a:r>
            <a:endParaRPr b="0" lang="en-US" sz="26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ff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DejaVu Sans"/>
              </a:rPr>
              <a:t>Modelo Organizacional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ff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DejaVu Sans"/>
              </a:rPr>
              <a:t>Modelo Informacional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ff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DejaVu Sans"/>
              </a:rPr>
              <a:t>Modelo Funcional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Ping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C:\&gt;ping www.uol.com.br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Disparando contra uol.com.br [200.183.156.62] com 32 bytes de dados: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Esgotado o tempo limite do pedido.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Esgotado o tempo limite do pedido.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Esgotado o tempo limite do pedido.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Esgotado o tempo limite do pedido.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Estatísticas do Ping para 200.183.156.62: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</a:t>
            </a: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Pacotes: Enviados = 4, Recebidos = 0, Perdidos = 4 (100% de perda),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Ping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C:\&gt;ping www.uol.com.br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Disparando contra www.uol.com.br [200.221.2.45] com 32 bytes de dados: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Resposta de 200.221.2.45: bytes=32 tempo=37ms TTL=58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Resposta de 200.221.2.45: bytes=32 tempo=46ms TTL=58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Resposta de 200.221.2.45: bytes=32 tempo=46ms TTL=58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Resposta de 200.221.2.45: bytes=32 tempo=46ms TTL=58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Estatísticas do Ping para 200.221.2.45: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</a:t>
            </a: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Pacotes: Enviados = 4, Recebidos = 4, Perdidos = 0 (0% de perda),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Aproximar um número redondo de vezes em milissegundos: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</a:t>
            </a:r>
            <a:r>
              <a:rPr b="0" lang="pt-BR" sz="18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Mínimo = 37ms, Máximo = 46ms, Média = 43ms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451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Ping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33" name="Content Placeholder 9"/>
          <p:cNvGraphicFramePr/>
          <p:nvPr/>
        </p:nvGraphicFramePr>
        <p:xfrm>
          <a:off x="628200" y="2883240"/>
          <a:ext cx="8057520" cy="3745440"/>
        </p:xfrm>
        <a:graphic>
          <a:graphicData uri="http://schemas.openxmlformats.org/drawingml/2006/table">
            <a:tbl>
              <a:tblPr/>
              <a:tblGrid>
                <a:gridCol w="1896120"/>
                <a:gridCol w="6161760"/>
              </a:tblGrid>
              <a:tr h="8625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Opção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252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Definição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252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</a:tr>
              <a:tr h="8625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-t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5">
                        <a:shade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Executa ping no host especificado até ser parado.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5">
                        <a:shade val="60000"/>
                      </a:schemeClr>
                    </a:solidFill>
                  </a:tcPr>
                </a:tc>
              </a:tr>
              <a:tr h="8625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-n count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Especifica o número de solicitações de eco a serem enviadas.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5"/>
                    </a:solidFill>
                  </a:tcPr>
                </a:tc>
              </a:tr>
              <a:tr h="86256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-w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5">
                        <a:shade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Especifica o tempo  limite em milissegundos de espera por cada resposta.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5">
                        <a:shade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34" name="TextBox 3"/>
          <p:cNvSpPr/>
          <p:nvPr/>
        </p:nvSpPr>
        <p:spPr>
          <a:xfrm>
            <a:off x="628200" y="1492920"/>
            <a:ext cx="8058240" cy="137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É um aplicativo que utiliza o protocolo ICMP e permite ao usuário verificar a conectividade entre dois hosts.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Ping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PlaceHolder 2"/>
          <p:cNvSpPr>
            <a:spLocks noGrp="1"/>
          </p:cNvSpPr>
          <p:nvPr>
            <p:ph/>
          </p:nvPr>
        </p:nvSpPr>
        <p:spPr>
          <a:xfrm>
            <a:off x="628200" y="1825560"/>
            <a:ext cx="788580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-t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37" name="Picture 5" descr="ping_t.PNG"/>
          <p:cNvPicPr/>
          <p:nvPr/>
        </p:nvPicPr>
        <p:blipFill>
          <a:blip r:embed="rId1"/>
          <a:srcRect l="507" t="0" r="0" b="0"/>
          <a:stretch/>
        </p:blipFill>
        <p:spPr>
          <a:xfrm>
            <a:off x="669240" y="2433600"/>
            <a:ext cx="7947000" cy="3742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Ping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/>
          </p:nvPr>
        </p:nvSpPr>
        <p:spPr>
          <a:xfrm>
            <a:off x="628200" y="1825560"/>
            <a:ext cx="788580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-n count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0" name="Picture 6" descr="ping_n.PNG"/>
          <p:cNvPicPr/>
          <p:nvPr/>
        </p:nvPicPr>
        <p:blipFill>
          <a:blip r:embed="rId1"/>
          <a:stretch/>
        </p:blipFill>
        <p:spPr>
          <a:xfrm>
            <a:off x="628200" y="2451600"/>
            <a:ext cx="8096760" cy="3034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Ping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2" name="PlaceHolder 2"/>
          <p:cNvSpPr>
            <a:spLocks noGrp="1"/>
          </p:cNvSpPr>
          <p:nvPr>
            <p:ph/>
          </p:nvPr>
        </p:nvSpPr>
        <p:spPr>
          <a:xfrm>
            <a:off x="628200" y="1825560"/>
            <a:ext cx="788580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-w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43" name="Picture 7" descr="ping_w.PNG"/>
          <p:cNvPicPr/>
          <p:nvPr/>
        </p:nvPicPr>
        <p:blipFill>
          <a:blip r:embed="rId1"/>
          <a:stretch/>
        </p:blipFill>
        <p:spPr>
          <a:xfrm>
            <a:off x="628200" y="2635200"/>
            <a:ext cx="7870320" cy="28512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Netstat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lvl="1" marL="568440" indent="-568440" defTabSz="457200">
              <a:lnSpc>
                <a:spcPct val="150000"/>
              </a:lnSpc>
              <a:spcBef>
                <a:spcPts val="601"/>
              </a:spcBef>
              <a:buClr>
                <a:srgbClr val="000000"/>
              </a:buClr>
              <a:buFont typeface="Times New Roman"/>
              <a:buAutoNum type="romanLcPeriod"/>
              <a:tabLst>
                <a:tab algn="l" pos="568440"/>
                <a:tab algn="l" pos="1015920"/>
                <a:tab algn="l" pos="1465200"/>
                <a:tab algn="l" pos="1914480"/>
                <a:tab algn="l" pos="2363760"/>
                <a:tab algn="l" pos="2813040"/>
                <a:tab algn="l" pos="3262320"/>
                <a:tab algn="l" pos="3711600"/>
                <a:tab algn="l" pos="4160880"/>
                <a:tab algn="l" pos="4610160"/>
                <a:tab algn="l" pos="5059440"/>
                <a:tab algn="l" pos="5508720"/>
                <a:tab algn="l" pos="5958000"/>
                <a:tab algn="l" pos="6407280"/>
                <a:tab algn="l" pos="6856560"/>
                <a:tab algn="l" pos="7305840"/>
                <a:tab algn="l" pos="7754760"/>
                <a:tab algn="l" pos="8204040"/>
                <a:tab algn="l" pos="8653320"/>
                <a:tab algn="l" pos="9102600"/>
                <a:tab algn="l" pos="955188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Este comando mostra informações sobre o estado da rede.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568440" indent="-568440" defTabSz="457200">
              <a:lnSpc>
                <a:spcPct val="150000"/>
              </a:lnSpc>
              <a:spcBef>
                <a:spcPts val="601"/>
              </a:spcBef>
              <a:buClr>
                <a:srgbClr val="000000"/>
              </a:buClr>
              <a:buFont typeface="Times New Roman"/>
              <a:buAutoNum type="romanLcPeriod"/>
              <a:tabLst>
                <a:tab algn="l" pos="568440"/>
                <a:tab algn="l" pos="1015920"/>
                <a:tab algn="l" pos="1465200"/>
                <a:tab algn="l" pos="1914480"/>
                <a:tab algn="l" pos="2363760"/>
                <a:tab algn="l" pos="2813040"/>
                <a:tab algn="l" pos="3262320"/>
                <a:tab algn="l" pos="3711600"/>
                <a:tab algn="l" pos="4160880"/>
                <a:tab algn="l" pos="4610160"/>
                <a:tab algn="l" pos="5059440"/>
                <a:tab algn="l" pos="5508720"/>
                <a:tab algn="l" pos="5958000"/>
                <a:tab algn="l" pos="6407280"/>
                <a:tab algn="l" pos="6856560"/>
                <a:tab algn="l" pos="7305840"/>
                <a:tab algn="l" pos="7754760"/>
                <a:tab algn="l" pos="8204040"/>
                <a:tab algn="l" pos="8653320"/>
                <a:tab algn="l" pos="9102600"/>
                <a:tab algn="l" pos="955188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Programa que acessa estruturas de dados relacionadas na rede de dentro do kernel, fornecendo em formato ASCII relatórios da tabela de roteamento, conexões TCP, escuta TCP e UDP, e protocolo de gerenciamento de memória.</a:t>
            </a:r>
            <a:br>
              <a:rPr sz="2400"/>
            </a:b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569880" indent="-568440"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TextBox 1"/>
          <p:cNvSpPr/>
          <p:nvPr/>
        </p:nvSpPr>
        <p:spPr>
          <a:xfrm>
            <a:off x="179280" y="1935000"/>
            <a:ext cx="8639640" cy="2833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457200">
              <a:lnSpc>
                <a:spcPct val="100000"/>
              </a:lnSpc>
            </a:pPr>
            <a:r>
              <a:rPr b="1" lang="en-US" sz="2000" spc="-1" strike="noStrike">
                <a:solidFill>
                  <a:schemeClr val="dk1"/>
                </a:solidFill>
                <a:latin typeface="Arial"/>
                <a:ea typeface="DejaVu Sans"/>
              </a:rPr>
              <a:t>netstat </a:t>
            </a: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–a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 exibe todas as portas de conexões e de escuta (listening).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netstat –e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: exibe estatísticas sobre a interface Ethernet do computador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netstat –n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: Exibe endereços e números de porta em forma numérica.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netstat –s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: Exibe estatística por protocolo: TCP, UDP, ICMP e IP.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00000"/>
              </a:lnSpc>
            </a:pPr>
            <a:r>
              <a:rPr b="1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netstat –p</a:t>
            </a: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: Mostra conexões para o protocolo especificado.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Netstat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Netstat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49" name="Content Placeholder 14"/>
          <p:cNvGraphicFramePr/>
          <p:nvPr/>
        </p:nvGraphicFramePr>
        <p:xfrm>
          <a:off x="628200" y="2883240"/>
          <a:ext cx="7789320" cy="3825360"/>
        </p:xfrm>
        <a:graphic>
          <a:graphicData uri="http://schemas.openxmlformats.org/drawingml/2006/table">
            <a:tbl>
              <a:tblPr/>
              <a:tblGrid>
                <a:gridCol w="1833120"/>
                <a:gridCol w="5956560"/>
              </a:tblGrid>
              <a:tr h="8892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Opção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252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Definição</a:t>
                      </a:r>
                      <a:endParaRPr b="0" lang="en-US" sz="28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252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</a:tr>
              <a:tr h="8892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-t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2">
                        <a:shade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Exibe o estado de descarregamento da conexão atual.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2">
                        <a:shade val="60000"/>
                      </a:schemeClr>
                    </a:solidFill>
                  </a:tcPr>
                </a:tc>
              </a:tr>
              <a:tr h="8892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-r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Exibe a tabela de roteamento IP da máquina.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2"/>
                    </a:solidFill>
                  </a:tcPr>
                </a:tc>
              </a:tr>
              <a:tr h="8892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-o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2">
                        <a:shade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Exibe o ID do processo proprietário associado a cada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8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conexão.</a:t>
                      </a:r>
                      <a:endParaRPr b="0" lang="en-US" sz="2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2">
                        <a:shade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50" name="TextBox 5"/>
          <p:cNvSpPr/>
          <p:nvPr/>
        </p:nvSpPr>
        <p:spPr>
          <a:xfrm>
            <a:off x="628560" y="1473480"/>
            <a:ext cx="7598160" cy="137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  <a:ea typeface="DejaVu Sans"/>
              </a:rPr>
              <a:t>É um programa que acessa estruturas de dados relacionadas na rede de dentro do kernel</a:t>
            </a: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Netstat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/>
          </p:nvPr>
        </p:nvSpPr>
        <p:spPr>
          <a:xfrm>
            <a:off x="628200" y="1825560"/>
            <a:ext cx="788580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-t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3" name="Picture 8" descr="netstat_t.PNG"/>
          <p:cNvPicPr/>
          <p:nvPr/>
        </p:nvPicPr>
        <p:blipFill>
          <a:blip r:embed="rId1"/>
          <a:srcRect l="0" t="0" r="1411" b="2137"/>
          <a:stretch/>
        </p:blipFill>
        <p:spPr>
          <a:xfrm>
            <a:off x="914400" y="2385360"/>
            <a:ext cx="7144200" cy="35582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Modelo Organizacional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CustomShape 2"/>
          <p:cNvSpPr/>
          <p:nvPr/>
        </p:nvSpPr>
        <p:spPr>
          <a:xfrm>
            <a:off x="457200" y="2320200"/>
            <a:ext cx="8226360" cy="297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O Modelo Organizacional</a:t>
            </a:r>
            <a:r>
              <a:rPr b="1" lang="pt-BR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estabelece a hierarquia entre sistemas de gerência em um domínio de gerência, dividindo o ambiente a ser gerenciado em vários domínios.</a:t>
            </a:r>
            <a:endParaRPr b="0" lang="en-US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Netstat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PlaceHolder 2"/>
          <p:cNvSpPr>
            <a:spLocks noGrp="1"/>
          </p:cNvSpPr>
          <p:nvPr>
            <p:ph/>
          </p:nvPr>
        </p:nvSpPr>
        <p:spPr>
          <a:xfrm>
            <a:off x="628200" y="1825560"/>
            <a:ext cx="788580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-r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6" name="Picture 15" descr="netstat_r.PNG"/>
          <p:cNvPicPr/>
          <p:nvPr/>
        </p:nvPicPr>
        <p:blipFill>
          <a:blip r:embed="rId1"/>
          <a:stretch/>
        </p:blipFill>
        <p:spPr>
          <a:xfrm>
            <a:off x="2743200" y="365040"/>
            <a:ext cx="5994720" cy="6193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/>
          </p:cNvSpPr>
          <p:nvPr>
            <p:ph type="title"/>
          </p:nvPr>
        </p:nvSpPr>
        <p:spPr>
          <a:xfrm>
            <a:off x="628200" y="36504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Netstat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8" name="PlaceHolder 2"/>
          <p:cNvSpPr>
            <a:spLocks noGrp="1"/>
          </p:cNvSpPr>
          <p:nvPr>
            <p:ph/>
          </p:nvPr>
        </p:nvSpPr>
        <p:spPr>
          <a:xfrm>
            <a:off x="628200" y="1825560"/>
            <a:ext cx="7885800" cy="4350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-o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59" name="Picture 16" descr="netstat_o.PNG"/>
          <p:cNvPicPr/>
          <p:nvPr/>
        </p:nvPicPr>
        <p:blipFill>
          <a:blip r:embed="rId1"/>
          <a:srcRect l="0" t="3147" r="4979" b="0"/>
          <a:stretch/>
        </p:blipFill>
        <p:spPr>
          <a:xfrm>
            <a:off x="856800" y="2514600"/>
            <a:ext cx="7372800" cy="28018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IPconfig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1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O propósito deste utilitário e fornecer ao usuário diversas informações de diagnósticos relacionado com a configuração de rede do TCP/IP.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O IPCONFIG também aceita vários comandos do DHCP (Dynamic Host Configuration Protocol), permitindo que um sistema atualize ou libere suas configurações de rede do TCP/IP.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IPconfig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Text Box 2"/>
          <p:cNvSpPr/>
          <p:nvPr/>
        </p:nvSpPr>
        <p:spPr>
          <a:xfrm>
            <a:off x="428760" y="1285920"/>
            <a:ext cx="8228520" cy="5015520"/>
          </a:xfrm>
          <a:prstGeom prst="rect">
            <a:avLst/>
          </a:prstGeom>
          <a:solidFill>
            <a:srgbClr val="000000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Configuração de IP do Windows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Adaptador Ethernet VMware Network Adapter VMnet8: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Sufixo DNS específico de conexão  . :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Endereço IP . . . . . . . . . . . . : 192.168.142.1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Máscara de sub-rede . . . . . . . . : 255.255.255.0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Gateway padrão. . . . . . . . . . . :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Adaptador Ethernet VMware Network Adapter VMnet1: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Sufixo DNS específico de conexão  . :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Endereço IP . . . . . . . . . . . . : 192.168.192.1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Máscara de sub-rede . . . . . . . . : 255.255.255.0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Gateway padrão. . . . . . . . . . . :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Adaptador Ethernet Conexão local: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Sufixo DNS específico de conexão  . :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Endereço IP . . . . . . . . . . . . : 192.168.1.2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Máscara de sub-rede . . . . . . . . : 255.255.255.0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  <a:p>
            <a:pPr marL="343080" indent="-339840" defTabSz="457200">
              <a:lnSpc>
                <a:spcPct val="80000"/>
              </a:lnSpc>
              <a:spcBef>
                <a:spcPts val="349"/>
              </a:spcBef>
              <a:tabLst>
                <a:tab algn="l" pos="0"/>
              </a:tabLst>
            </a:pP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        </a:t>
            </a:r>
            <a:r>
              <a:rPr b="0" lang="pt-BR" sz="1400" spc="-1" strike="noStrike">
                <a:solidFill>
                  <a:srgbClr val="ffffff"/>
                </a:solidFill>
                <a:latin typeface="Calibri"/>
                <a:ea typeface="ＭＳ Ｐゴシック"/>
              </a:rPr>
              <a:t>Gateway padrão. . . . . . . . . . . : 192.168.1.1</a:t>
            </a:r>
            <a:endParaRPr b="0" lang="en-US" sz="1400" spc="-1" strike="noStrike">
              <a:solidFill>
                <a:srgbClr val="ffffff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title"/>
          </p:nvPr>
        </p:nvSpPr>
        <p:spPr>
          <a:xfrm>
            <a:off x="358560" y="272880"/>
            <a:ext cx="7885800" cy="13244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Times New Roman"/>
              </a:rPr>
              <a:t>Ipconfig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365" name="Content Placeholder 2"/>
          <p:cNvGraphicFramePr/>
          <p:nvPr/>
        </p:nvGraphicFramePr>
        <p:xfrm>
          <a:off x="522720" y="3224880"/>
          <a:ext cx="7886160" cy="3721320"/>
        </p:xfrm>
        <a:graphic>
          <a:graphicData uri="http://schemas.openxmlformats.org/drawingml/2006/table">
            <a:tbl>
              <a:tblPr/>
              <a:tblGrid>
                <a:gridCol w="3943440"/>
                <a:gridCol w="3943080"/>
              </a:tblGrid>
              <a:tr h="37512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Opção</a:t>
                      </a:r>
                      <a:endParaRPr b="0" lang="en-US" sz="24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252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Definição</a:t>
                      </a:r>
                      <a:endParaRPr b="0" lang="en-US" sz="24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25200">
                      <a:solidFill>
                        <a:srgbClr val="ffffff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/all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6">
                        <a:shade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Exibe a configuração TCP/IP completa para todos os adaptadores.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6">
                        <a:shade val="6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/release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6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Esse parâmetro desativa o TCP/IP para adaptadores configurados para obter um endereço IP automaticamente.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6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/renew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6">
                        <a:shade val="6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Atualiza a configuração DHCP para todos os adaptadores.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noFill/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noFill/>
                      <a:prstDash val="solid"/>
                    </a:lnT>
                    <a:lnB w="12240">
                      <a:noFill/>
                      <a:prstDash val="solid"/>
                    </a:lnB>
                    <a:solidFill>
                      <a:schemeClr val="accent6">
                        <a:shade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66" name="TextBox 2"/>
          <p:cNvSpPr/>
          <p:nvPr/>
        </p:nvSpPr>
        <p:spPr>
          <a:xfrm>
            <a:off x="358560" y="1598400"/>
            <a:ext cx="804996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  <a:ea typeface="DejaVu Sans"/>
              </a:rPr>
              <a:t>A função deste utilitário  é fornecer ao usuário diversas informações de diagnósticos relacionado com a configuração de rede do TCP/IP e atualizar as configurações do protocolo DHCP.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CaixaDeTexto 1"/>
          <p:cNvSpPr/>
          <p:nvPr/>
        </p:nvSpPr>
        <p:spPr>
          <a:xfrm>
            <a:off x="895680" y="519840"/>
            <a:ext cx="8476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pt-BR" sz="2000" spc="-1" strike="noStrike">
                <a:solidFill>
                  <a:schemeClr val="dk1"/>
                </a:solidFill>
                <a:latin typeface="Times New Roman"/>
                <a:ea typeface="DejaVu Sans"/>
              </a:rPr>
              <a:t>Ambiente para demonstração dos usos do comando IPCONFIG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8" name="CaixaDeTexto 2"/>
          <p:cNvSpPr/>
          <p:nvPr/>
        </p:nvSpPr>
        <p:spPr>
          <a:xfrm>
            <a:off x="1371600" y="1117800"/>
            <a:ext cx="2634840" cy="45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pt-BR" sz="1200" spc="-1" strike="noStrike">
                <a:solidFill>
                  <a:srgbClr val="ff0000"/>
                </a:solidFill>
                <a:latin typeface="Calibri"/>
                <a:ea typeface="DejaVu Sans"/>
              </a:rPr>
              <a:t>Servidor Windows com o serviço DHCP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pt-BR" sz="1200" spc="-1" strike="noStrike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b="1" lang="pt-BR" sz="1200" spc="-1" strike="noStrike">
                <a:solidFill>
                  <a:srgbClr val="ff0000"/>
                </a:solidFill>
                <a:latin typeface="Calibri"/>
                <a:ea typeface="DejaVu Sans"/>
              </a:rPr>
              <a:t>e Active Directory (AD) instalado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9" name="CaixaDeTexto 5"/>
          <p:cNvSpPr/>
          <p:nvPr/>
        </p:nvSpPr>
        <p:spPr>
          <a:xfrm>
            <a:off x="5348160" y="1142640"/>
            <a:ext cx="2881440" cy="457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0" rIns="0" tIns="0" bIns="0" anchor="t">
            <a:spAutoFit/>
          </a:bodyPr>
          <a:p>
            <a:r>
              <a:rPr b="1" lang="pt-BR" sz="1200" spc="-1" strike="noStrike">
                <a:solidFill>
                  <a:srgbClr val="ff0000"/>
                </a:solidFill>
                <a:latin typeface="Calibri"/>
              </a:rPr>
              <a:t>Estação cliente, pertencente ao domínio </a:t>
            </a:r>
            <a:endParaRPr b="1" lang="pt-BR" sz="1200" spc="-1" strike="noStrike">
              <a:solidFill>
                <a:srgbClr val="ff0000"/>
              </a:solidFill>
              <a:latin typeface="Calibri"/>
              <a:ea typeface="DejaVu Sans"/>
            </a:endParaRPr>
          </a:p>
          <a:p>
            <a:r>
              <a:rPr b="1" lang="pt-BR" sz="1200" spc="-1" strike="noStrike">
                <a:solidFill>
                  <a:srgbClr val="ff0000"/>
                </a:solidFill>
                <a:latin typeface="Calibri"/>
              </a:rPr>
              <a:t>anteriormente criado, sendo que  atualmente</a:t>
            </a:r>
            <a:endParaRPr b="1" lang="pt-BR" sz="1200" spc="-1" strike="noStrike">
              <a:solidFill>
                <a:srgbClr val="ff0000"/>
              </a:solidFill>
              <a:latin typeface="Calibri"/>
              <a:ea typeface="DejaVu Sans"/>
            </a:endParaRPr>
          </a:p>
          <a:p>
            <a:r>
              <a:rPr b="1" lang="pt-BR" sz="1200" spc="-1" strike="noStrike">
                <a:solidFill>
                  <a:srgbClr val="ff0000"/>
                </a:solidFill>
                <a:latin typeface="Calibri"/>
              </a:rPr>
              <a:t>está com IP fixo atribuído.</a:t>
            </a:r>
            <a:endParaRPr b="1" lang="pt-BR" sz="1200" spc="-1" strike="noStrike">
              <a:solidFill>
                <a:srgbClr val="ff0000"/>
              </a:solidFill>
              <a:latin typeface="Calibri"/>
              <a:ea typeface="DejaVu Sans"/>
            </a:endParaRPr>
          </a:p>
        </p:txBody>
      </p:sp>
      <p:pic>
        <p:nvPicPr>
          <p:cNvPr id="370" name="" descr=""/>
          <p:cNvPicPr/>
          <p:nvPr/>
        </p:nvPicPr>
        <p:blipFill>
          <a:blip r:embed="rId1"/>
          <a:stretch/>
        </p:blipFill>
        <p:spPr>
          <a:xfrm>
            <a:off x="333000" y="1600200"/>
            <a:ext cx="8353800" cy="5005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CaixaDeTexto 3"/>
          <p:cNvSpPr/>
          <p:nvPr/>
        </p:nvSpPr>
        <p:spPr>
          <a:xfrm>
            <a:off x="5199120" y="854280"/>
            <a:ext cx="3487680" cy="517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pt-BR" sz="1400" spc="-1" strike="noStrike">
                <a:solidFill>
                  <a:srgbClr val="ff0000"/>
                </a:solidFill>
                <a:latin typeface="Calibri"/>
                <a:ea typeface="DejaVu Sans"/>
              </a:rPr>
              <a:t>Alteração de configuração do adaptador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pt-BR" sz="1400" spc="-1" strike="noStrike">
                <a:solidFill>
                  <a:srgbClr val="ff0000"/>
                </a:solidFill>
                <a:latin typeface="Calibri"/>
                <a:ea typeface="DejaVu Sans"/>
              </a:rPr>
              <a:t>Para obter IP automaticamente (DHCP)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2" name="CaixaDeTexto 4"/>
          <p:cNvSpPr/>
          <p:nvPr/>
        </p:nvSpPr>
        <p:spPr>
          <a:xfrm>
            <a:off x="438120" y="228600"/>
            <a:ext cx="8476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pt-BR" sz="2000" spc="-1" strike="noStrike">
                <a:solidFill>
                  <a:schemeClr val="dk1"/>
                </a:solidFill>
                <a:latin typeface="Times New Roman"/>
                <a:ea typeface="DejaVu Sans"/>
              </a:rPr>
              <a:t>Ambiente para demonstração dos usos do comando IPCONFIG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3" name="" descr=""/>
          <p:cNvPicPr/>
          <p:nvPr/>
        </p:nvPicPr>
        <p:blipFill>
          <a:blip r:embed="rId1"/>
          <a:stretch/>
        </p:blipFill>
        <p:spPr>
          <a:xfrm>
            <a:off x="228600" y="1371600"/>
            <a:ext cx="8678520" cy="523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CaixaDeTexto 6"/>
          <p:cNvSpPr/>
          <p:nvPr/>
        </p:nvSpPr>
        <p:spPr>
          <a:xfrm>
            <a:off x="4961880" y="4396680"/>
            <a:ext cx="3337200" cy="57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pt-BR" sz="1600" spc="-1" strike="noStrike">
                <a:solidFill>
                  <a:schemeClr val="lt1"/>
                </a:solidFill>
                <a:latin typeface="Calibri"/>
                <a:ea typeface="DejaVu Sans"/>
              </a:rPr>
              <a:t>Ipconfig /all – Comando para verificar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pt-BR" sz="1600" spc="-1" strike="noStrike">
                <a:solidFill>
                  <a:schemeClr val="lt1"/>
                </a:solidFill>
                <a:latin typeface="Calibri"/>
                <a:ea typeface="DejaVu Sans"/>
              </a:rPr>
              <a:t>Qual o endereço MAC do adaptador.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5" name="CaixaDeTexto 7"/>
          <p:cNvSpPr/>
          <p:nvPr/>
        </p:nvSpPr>
        <p:spPr>
          <a:xfrm>
            <a:off x="5029200" y="695160"/>
            <a:ext cx="3646800" cy="730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pt-BR" sz="1400" spc="-1" strike="noStrike">
                <a:solidFill>
                  <a:srgbClr val="c9211e"/>
                </a:solidFill>
                <a:latin typeface="Calibri"/>
                <a:ea typeface="DejaVu Sans"/>
              </a:rPr>
              <a:t>Configura servidor DHCP para atribuir um IP </a:t>
            </a:r>
            <a:endParaRPr b="0" lang="en-US" sz="1400" spc="-1" strike="noStrike">
              <a:solidFill>
                <a:srgbClr val="c9211e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pt-BR" sz="1400" spc="-1" strike="noStrike">
                <a:solidFill>
                  <a:srgbClr val="c9211e"/>
                </a:solidFill>
                <a:latin typeface="Calibri"/>
                <a:ea typeface="DejaVu Sans"/>
              </a:rPr>
              <a:t>pré-determinado através do endereço MAC da </a:t>
            </a:r>
            <a:endParaRPr b="0" lang="en-US" sz="1400" spc="-1" strike="noStrike">
              <a:solidFill>
                <a:srgbClr val="c9211e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pt-BR" sz="1400" spc="-1" strike="noStrike">
                <a:solidFill>
                  <a:srgbClr val="c9211e"/>
                </a:solidFill>
                <a:latin typeface="Calibri"/>
                <a:ea typeface="DejaVu Sans"/>
              </a:rPr>
              <a:t>estação de trabalho.</a:t>
            </a:r>
            <a:endParaRPr b="0" lang="en-US" sz="1400" spc="-1" strike="noStrike">
              <a:solidFill>
                <a:srgbClr val="c9211e"/>
              </a:solidFill>
              <a:latin typeface="Arial"/>
            </a:endParaRPr>
          </a:p>
        </p:txBody>
      </p:sp>
      <p:sp>
        <p:nvSpPr>
          <p:cNvPr id="376" name="CaixaDeTexto 11"/>
          <p:cNvSpPr/>
          <p:nvPr/>
        </p:nvSpPr>
        <p:spPr>
          <a:xfrm>
            <a:off x="438120" y="228600"/>
            <a:ext cx="84769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pt-BR" sz="2000" spc="-1" strike="noStrike">
                <a:solidFill>
                  <a:schemeClr val="dk1"/>
                </a:solidFill>
                <a:latin typeface="Times New Roman"/>
                <a:ea typeface="DejaVu Sans"/>
              </a:rPr>
              <a:t>Ambiente para demonstração dos usos do comando IPCONFIG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77" name="" descr=""/>
          <p:cNvPicPr/>
          <p:nvPr/>
        </p:nvPicPr>
        <p:blipFill>
          <a:blip r:embed="rId1"/>
          <a:stretch/>
        </p:blipFill>
        <p:spPr>
          <a:xfrm>
            <a:off x="228600" y="1371600"/>
            <a:ext cx="8686800" cy="5350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Text Box 1"/>
          <p:cNvSpPr/>
          <p:nvPr/>
        </p:nvSpPr>
        <p:spPr>
          <a:xfrm>
            <a:off x="457200" y="130320"/>
            <a:ext cx="8228520" cy="143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Plataformas de gerenciamento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9" name="Text Box 2"/>
          <p:cNvSpPr/>
          <p:nvPr/>
        </p:nvSpPr>
        <p:spPr>
          <a:xfrm>
            <a:off x="384120" y="178596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Uma estação de gerência é normalmente construída usando uma plataforma de gerência. Para entender o que é uma plataforma de gerência, é necessário compreender que o mundo da gerência é complexo e o software que executa numa estação de gerência não é uma aplicação única e monolítica.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Text Box 1"/>
          <p:cNvSpPr/>
          <p:nvPr/>
        </p:nvSpPr>
        <p:spPr>
          <a:xfrm>
            <a:off x="457200" y="130320"/>
            <a:ext cx="8228520" cy="143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Plataformas de gerenciamento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1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 solução de gerência é montada modularmente usando várias aplicações, à semelhança do que ocorre num hospedeiro em que várias aplicações são instaladas para formar o conjunto de software disponível. Portanto, pode-se comparar a plataforma de gerência ao “sistema operacional de gerência”.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Modelo Informacional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CustomShape 2"/>
          <p:cNvSpPr/>
          <p:nvPr/>
        </p:nvSpPr>
        <p:spPr>
          <a:xfrm>
            <a:off x="457200" y="1888200"/>
            <a:ext cx="8226360" cy="452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O Modelo Informacional</a:t>
            </a:r>
            <a:r>
              <a:rPr b="1" lang="pt-BR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600" spc="-1" strike="noStrike">
                <a:solidFill>
                  <a:srgbClr val="000000"/>
                </a:solidFill>
                <a:latin typeface="Calibri"/>
                <a:ea typeface="DejaVu Sans"/>
              </a:rPr>
              <a:t>define os objetos de gerência, as relações e as operações sobre esses objetos. Uma MIB é necessária para armazenar os objetos gerenciados.</a:t>
            </a:r>
            <a:endParaRPr b="0" lang="en-US" sz="2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Text Box 1"/>
          <p:cNvSpPr/>
          <p:nvPr/>
        </p:nvSpPr>
        <p:spPr>
          <a:xfrm>
            <a:off x="457200" y="130320"/>
            <a:ext cx="8228520" cy="143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Plataformas de gerenciamento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3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É o software básico de gerência que oferece serviços que várias aplicações individuais de gerência gostariam de receber (tais como realizar sondagens). A plataforma de gerência permite que aplicações individuais de gerência possam se “plugar” nela para formar uma solução de gerência completa.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Text Box 1"/>
          <p:cNvSpPr/>
          <p:nvPr/>
        </p:nvSpPr>
        <p:spPr>
          <a:xfrm>
            <a:off x="457200" y="130320"/>
            <a:ext cx="8228520" cy="143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Plataformas de gerenciamento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5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Sobre as plataformas são construídas diversas aplicações de gerência, usadas pelos operadores da rede. Costuma-se dizer que as aplicações plugam-se na plataforma.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  <a:spcBef>
                <a:spcPts val="601"/>
              </a:spcBef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É visto no próximo slide, uma plataforma, com aplicações que acessam as informações dos elementos coletadas e armazenadas pela plataforma.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Text Box 1"/>
          <p:cNvSpPr/>
          <p:nvPr/>
        </p:nvSpPr>
        <p:spPr>
          <a:xfrm>
            <a:off x="457200" y="130320"/>
            <a:ext cx="8228520" cy="143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4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Plataformas de gerenciamento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7" name="Text Box 2"/>
          <p:cNvSpPr/>
          <p:nvPr/>
        </p:nvSpPr>
        <p:spPr>
          <a:xfrm>
            <a:off x="500040" y="5624640"/>
            <a:ext cx="8228520" cy="78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1280" indent="-339840" defTabSz="457200">
              <a:lnSpc>
                <a:spcPct val="80000"/>
              </a:lnSpc>
              <a:spcBef>
                <a:spcPts val="400"/>
              </a:spcBef>
              <a:tabLst>
                <a:tab algn="l" pos="0"/>
              </a:tabLst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marL="341280" indent="-339840" algn="ctr" defTabSz="457200">
              <a:lnSpc>
                <a:spcPct val="80000"/>
              </a:lnSpc>
              <a:spcBef>
                <a:spcPts val="499"/>
              </a:spcBef>
              <a:tabLst>
                <a:tab algn="l" pos="0"/>
              </a:tabLst>
            </a:pPr>
            <a:r>
              <a:rPr b="1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Arquitetura Geral de um Sistema de Gerenciamento de Redes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88" name="Picture 3" descr=""/>
          <p:cNvPicPr/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amount="50000" contrast="4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1071720" y="1500120"/>
            <a:ext cx="6982200" cy="3845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Text Box 1"/>
          <p:cNvSpPr/>
          <p:nvPr/>
        </p:nvSpPr>
        <p:spPr>
          <a:xfrm>
            <a:off x="500040" y="100008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5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Por menor e mais simples que seja uma rede de computadores,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precisa ser gerenciada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a fim de garantir, aos seus usuários, a disponibilidade de serviços a um nível de desempenho aceitável.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15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À medida que a rede cresce, aumenta a complexidade de seu gerenciamento, forçando a adoção de ferramentas automatizadas para a sua </a:t>
            </a: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monitoração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 </a:t>
            </a: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controle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Text Box 1"/>
          <p:cNvSpPr/>
          <p:nvPr/>
        </p:nvSpPr>
        <p:spPr>
          <a:xfrm>
            <a:off x="457200" y="130320"/>
            <a:ext cx="8228520" cy="143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Monitoração e Controle da Rede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Text Box 2"/>
          <p:cNvSpPr/>
          <p:nvPr/>
        </p:nvSpPr>
        <p:spPr>
          <a:xfrm>
            <a:off x="457200" y="134784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5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As funções de gerenciamento de rede podem ser agrupadas em duas categorias: </a:t>
            </a:r>
            <a:r>
              <a:rPr b="1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monitoração de rede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 </a:t>
            </a:r>
            <a:r>
              <a:rPr b="1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controle de rede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15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 </a:t>
            </a:r>
            <a:r>
              <a:rPr b="1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monitoração da rede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está relacionada com a tarefa de observação e análise do estado e configuração de seus componentes; é uma função de “</a:t>
            </a:r>
            <a:r>
              <a:rPr b="0" lang="pt-BR" sz="22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leitura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”. O </a:t>
            </a:r>
            <a:r>
              <a:rPr b="1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controle da rede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é uma função de “</a:t>
            </a:r>
            <a:r>
              <a:rPr b="0" lang="pt-BR" sz="22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escrita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” e está relacionada com a tarefa de alteração de valores de parâmetros e execução de determinadas ações.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Text Box 1"/>
          <p:cNvSpPr/>
          <p:nvPr/>
        </p:nvSpPr>
        <p:spPr>
          <a:xfrm>
            <a:off x="457200" y="58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Monitoração da rede</a:t>
            </a:r>
            <a:r>
              <a:rPr b="0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3" name="Text Box 2"/>
          <p:cNvSpPr/>
          <p:nvPr/>
        </p:nvSpPr>
        <p:spPr>
          <a:xfrm>
            <a:off x="274680" y="736200"/>
            <a:ext cx="8685720" cy="5475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8040" indent="-312840" defTabSz="457200">
              <a:lnSpc>
                <a:spcPct val="150000"/>
              </a:lnSpc>
              <a:spcBef>
                <a:spcPts val="700"/>
              </a:spcBef>
              <a:tabLst>
                <a:tab algn="l" pos="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	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 monitoração </a:t>
            </a:r>
            <a:r>
              <a:rPr b="0" lang="pt-BR" sz="22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consiste na observação de informações relevantes ao gerenciamento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Estas informações podem ser classificadas em três categorias: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338040" indent="-312840" defTabSz="457200">
              <a:lnSpc>
                <a:spcPct val="15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338040"/>
                <a:tab algn="l" pos="900000"/>
                <a:tab algn="l" pos="1814400"/>
                <a:tab algn="l" pos="2728800"/>
                <a:tab algn="l" pos="3643200"/>
                <a:tab algn="l" pos="4557600"/>
                <a:tab algn="l" pos="5472000"/>
                <a:tab algn="l" pos="6386400"/>
                <a:tab algn="l" pos="7300800"/>
                <a:tab algn="l" pos="8215200"/>
                <a:tab algn="l" pos="9129600"/>
                <a:tab algn="l" pos="10044000"/>
                <a:tab algn="l" pos="10320480"/>
                <a:tab algn="l" pos="10769760"/>
                <a:tab algn="l" pos="10780560"/>
              </a:tabLst>
            </a:pPr>
            <a:r>
              <a:rPr b="1" lang="pt-BR" sz="22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Estática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: caracteriza a </a:t>
            </a:r>
            <a:r>
              <a:rPr b="0" lang="pt-BR" sz="22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configuração atual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 os </a:t>
            </a:r>
            <a:r>
              <a:rPr b="0" lang="pt-BR" sz="22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elementos na atual configuração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tais como o número e identificação de portas em um roteador.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338040" indent="-312840" defTabSz="457200">
              <a:lnSpc>
                <a:spcPct val="15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338040"/>
                <a:tab algn="l" pos="900000"/>
                <a:tab algn="l" pos="1814400"/>
                <a:tab algn="l" pos="2728800"/>
                <a:tab algn="l" pos="3643200"/>
                <a:tab algn="l" pos="4557600"/>
                <a:tab algn="l" pos="5472000"/>
                <a:tab algn="l" pos="6386400"/>
                <a:tab algn="l" pos="7300800"/>
                <a:tab algn="l" pos="8215200"/>
                <a:tab algn="l" pos="9129600"/>
                <a:tab algn="l" pos="10044000"/>
                <a:tab algn="l" pos="10320480"/>
                <a:tab algn="l" pos="10769760"/>
                <a:tab algn="l" pos="10780560"/>
              </a:tabLst>
            </a:pPr>
            <a:r>
              <a:rPr b="1" lang="pt-BR" sz="22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Dinâmica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: relacionada com os </a:t>
            </a:r>
            <a:r>
              <a:rPr b="0" lang="pt-BR" sz="22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eventos na rede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tais como a transmissão de um pacote na rede.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338040" indent="-312840" defTabSz="457200">
              <a:lnSpc>
                <a:spcPct val="15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338040"/>
                <a:tab algn="l" pos="900000"/>
                <a:tab algn="l" pos="1814400"/>
                <a:tab algn="l" pos="2728800"/>
                <a:tab algn="l" pos="3643200"/>
                <a:tab algn="l" pos="4557600"/>
                <a:tab algn="l" pos="5472000"/>
                <a:tab algn="l" pos="6386400"/>
                <a:tab algn="l" pos="7300800"/>
                <a:tab algn="l" pos="8215200"/>
                <a:tab algn="l" pos="9129600"/>
                <a:tab algn="l" pos="10044000"/>
                <a:tab algn="l" pos="10320480"/>
                <a:tab algn="l" pos="10769760"/>
                <a:tab algn="l" pos="10780560"/>
              </a:tabLst>
            </a:pPr>
            <a:r>
              <a:rPr b="1" lang="pt-BR" sz="22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Estatística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: pode ser </a:t>
            </a:r>
            <a:r>
              <a:rPr b="0" lang="pt-BR" sz="22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derivada de informações dinâmicas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; ex. média de pacotes transmitidos por unidade de tempo em um determinado sistema.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Monitoração da rede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5" name="TextBox 1"/>
          <p:cNvSpPr/>
          <p:nvPr/>
        </p:nvSpPr>
        <p:spPr>
          <a:xfrm>
            <a:off x="684360" y="1700280"/>
            <a:ext cx="7774560" cy="237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5560" defTabSz="457200">
              <a:lnSpc>
                <a:spcPct val="150000"/>
              </a:lnSpc>
              <a:spcBef>
                <a:spcPts val="700"/>
              </a:spcBef>
              <a:tabLst>
                <a:tab algn="l" pos="338040"/>
                <a:tab algn="l" pos="900000"/>
                <a:tab algn="l" pos="1814400"/>
                <a:tab algn="l" pos="2728800"/>
                <a:tab algn="l" pos="3643200"/>
                <a:tab algn="l" pos="4557600"/>
                <a:tab algn="l" pos="5472000"/>
                <a:tab algn="l" pos="6386400"/>
                <a:tab algn="l" pos="7300800"/>
                <a:tab algn="l" pos="8215200"/>
                <a:tab algn="l" pos="9129600"/>
                <a:tab algn="l" pos="10044000"/>
                <a:tab algn="l" pos="10320480"/>
                <a:tab algn="l" pos="10769760"/>
                <a:tab algn="l" pos="10780560"/>
              </a:tabLst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A informação de gerenciamento é coletada e armazenada por agentes e repassada para um ou mais gerentes.  Duas técnicas podem ser utilizadas na comunicação entre agentes e gerentes: </a:t>
            </a:r>
            <a:r>
              <a:rPr b="1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polling e event-reporting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5560" defTabSz="457200">
              <a:lnSpc>
                <a:spcPct val="100000"/>
              </a:lnSpc>
              <a:tabLst>
                <a:tab algn="l" pos="338040"/>
                <a:tab algn="l" pos="900000"/>
                <a:tab algn="l" pos="1814400"/>
                <a:tab algn="l" pos="2728800"/>
                <a:tab algn="l" pos="3643200"/>
                <a:tab algn="l" pos="4557600"/>
                <a:tab algn="l" pos="5472000"/>
                <a:tab algn="l" pos="6386400"/>
                <a:tab algn="l" pos="7300800"/>
                <a:tab algn="l" pos="8215200"/>
                <a:tab algn="l" pos="9129600"/>
                <a:tab algn="l" pos="10044000"/>
                <a:tab algn="l" pos="10320480"/>
                <a:tab algn="l" pos="10769760"/>
                <a:tab algn="l" pos="1078056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Monitoração da rede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7" name="Text Box 2"/>
          <p:cNvSpPr/>
          <p:nvPr/>
        </p:nvSpPr>
        <p:spPr>
          <a:xfrm>
            <a:off x="500040" y="1714680"/>
            <a:ext cx="8228520" cy="249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5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1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A técnica de </a:t>
            </a:r>
            <a:r>
              <a:rPr b="1" i="1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polling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consiste em uma interação do tipo </a:t>
            </a:r>
            <a:r>
              <a:rPr b="0" i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request/response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entre um gerente e um agente. O gerente pode solicitar a um agente (para o qual ele tenha autorização), o envio de valores de diversos elementos de informação. O agente responde com os valores constantes em sua MIB.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Monitoração da rede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9" name="Text Box 2"/>
          <p:cNvSpPr/>
          <p:nvPr/>
        </p:nvSpPr>
        <p:spPr>
          <a:xfrm>
            <a:off x="500040" y="1500120"/>
            <a:ext cx="8228520" cy="3213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5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1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Na técnica de </a:t>
            </a:r>
            <a:r>
              <a:rPr b="1" i="1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event-reporting</a:t>
            </a:r>
            <a:r>
              <a:rPr b="0" i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a iniciativa é do agente. O gerente fica na escuta, esperando pela chegada de informações. Um agente pode gerar um relatório periodicamente para fornecer ao gerente o seu estado atual. A periodicidade do relatório pode ser configurada previamente pelo gerente. Um agente também pode enviar um relatório quando ocorre um evento significativo ou não usual.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Text Box 1"/>
          <p:cNvSpPr/>
          <p:nvPr/>
        </p:nvSpPr>
        <p:spPr>
          <a:xfrm>
            <a:off x="457200" y="274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Monitoração da rede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1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8040" indent="-312840" defTabSz="457200">
              <a:lnSpc>
                <a:spcPct val="150000"/>
              </a:lnSpc>
              <a:spcBef>
                <a:spcPts val="700"/>
              </a:spcBef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Tanto o </a:t>
            </a:r>
            <a:r>
              <a:rPr b="0" i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polling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quanto o </a:t>
            </a:r>
            <a:r>
              <a:rPr b="0" i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event-reporting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são usados nos sistemas de gerenciamento, porém a ênfase dada a cada um dos métodos difere muito entre os sistemas.  Em sistemas de gerenciamento de redes de telecomunicações, a ênfase maior é dada para o método de relatório de evento. Em contraste, o modelo SNMP dá pouca importância ao relatório de evento.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457200" y="166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O Modelo Funcional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274320" y="1636200"/>
            <a:ext cx="8685000" cy="452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8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Modelo Funcional descreve as funcionalidades de gerência: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8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8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80"/>
                </a:solidFill>
                <a:latin typeface="Calibri"/>
                <a:ea typeface="DejaVu Sans"/>
              </a:rPr>
              <a:t>Gerenciamento de desempenho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8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8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80"/>
                </a:solidFill>
                <a:latin typeface="Calibri"/>
                <a:ea typeface="DejaVu Sans"/>
              </a:rPr>
              <a:t>Gerenciamento de falhas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8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8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80"/>
                </a:solidFill>
                <a:latin typeface="Calibri"/>
                <a:ea typeface="DejaVu Sans"/>
              </a:rPr>
              <a:t>Gerenciamento de configuração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8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8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80"/>
                </a:solidFill>
                <a:latin typeface="Calibri"/>
                <a:ea typeface="DejaVu Sans"/>
              </a:rPr>
              <a:t>Gerenciamento de contabilização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8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8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80"/>
                </a:solidFill>
                <a:latin typeface="Calibri"/>
                <a:ea typeface="DejaVu Sans"/>
              </a:rPr>
              <a:t>Gerenciamento de segurança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8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Text Box 1"/>
          <p:cNvSpPr/>
          <p:nvPr/>
        </p:nvSpPr>
        <p:spPr>
          <a:xfrm>
            <a:off x="457200" y="11160"/>
            <a:ext cx="8228520" cy="131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Modelos de Gerenciamento de Rede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3" name="Text Box 2"/>
          <p:cNvSpPr/>
          <p:nvPr/>
        </p:nvSpPr>
        <p:spPr>
          <a:xfrm>
            <a:off x="274680" y="1278000"/>
            <a:ext cx="8411040" cy="5102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O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software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usado para realizar as tarefas de gerenciamento,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reside nos computadores hospedeiros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(estações de trabalho) e nos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processadores de comunicação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(switches, routers, hubs,...).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9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Todos os equipamentos da rede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que fazem parte do sistema de gerenciamento, possuem um conjunto de software destinado às tarefas de coletar informações sobre as atividades relacionadas com a rede,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armazenar estatísticas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localmente e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responder aos comandos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do centro de controle da rede. Estes nodos são referenciados como </a:t>
            </a: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AGENTES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No mínimo um hospedeiro da rede é designado para as tarefas de controlador da rede (</a:t>
            </a: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GERENTE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) e possui uma coleção de software chamada </a:t>
            </a: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Aplicação de Gerenciamento da Rede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Text Box 1"/>
          <p:cNvSpPr/>
          <p:nvPr/>
        </p:nvSpPr>
        <p:spPr>
          <a:xfrm>
            <a:off x="457200" y="60480"/>
            <a:ext cx="8228520" cy="131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Modelos de Gerenciamento de Rede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Text Box 2"/>
          <p:cNvSpPr/>
          <p:nvPr/>
        </p:nvSpPr>
        <p:spPr>
          <a:xfrm>
            <a:off x="285840" y="1455840"/>
            <a:ext cx="871416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33360" defTabSz="457200">
              <a:lnSpc>
                <a:spcPct val="80000"/>
              </a:lnSpc>
              <a:spcBef>
                <a:spcPts val="700"/>
              </a:spcBef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Uma rede para Gerência é composta por: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80000"/>
              </a:lnSpc>
              <a:spcBef>
                <a:spcPts val="7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790560"/>
                <a:tab algn="l" pos="1239840"/>
                <a:tab algn="l" pos="1689120"/>
                <a:tab algn="l" pos="2138400"/>
                <a:tab algn="l" pos="2587680"/>
                <a:tab algn="l" pos="3036960"/>
                <a:tab algn="l" pos="3486240"/>
                <a:tab algn="l" pos="3935520"/>
                <a:tab algn="l" pos="4384800"/>
                <a:tab algn="l" pos="4834080"/>
                <a:tab algn="l" pos="5283360"/>
                <a:tab algn="l" pos="5732640"/>
                <a:tab algn="l" pos="6181560"/>
                <a:tab algn="l" pos="6630840"/>
                <a:tab algn="l" pos="7080120"/>
                <a:tab algn="l" pos="7529400"/>
                <a:tab algn="l" pos="7978680"/>
                <a:tab algn="l" pos="8427960"/>
                <a:tab algn="l" pos="8877240"/>
                <a:tab algn="l" pos="932652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Elementos gerenciados     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790560"/>
                <a:tab algn="l" pos="1239840"/>
                <a:tab algn="l" pos="1689120"/>
                <a:tab algn="l" pos="2138400"/>
                <a:tab algn="l" pos="2587680"/>
                <a:tab algn="l" pos="3036960"/>
                <a:tab algn="l" pos="3486240"/>
                <a:tab algn="l" pos="3935520"/>
                <a:tab algn="l" pos="4384800"/>
                <a:tab algn="l" pos="4834080"/>
                <a:tab algn="l" pos="5283360"/>
                <a:tab algn="l" pos="5732640"/>
                <a:tab algn="l" pos="6181560"/>
                <a:tab algn="l" pos="6630840"/>
                <a:tab algn="l" pos="7080120"/>
                <a:tab algn="l" pos="7529400"/>
                <a:tab algn="l" pos="7978680"/>
                <a:tab algn="l" pos="8427960"/>
                <a:tab algn="l" pos="8877240"/>
                <a:tab algn="l" pos="932652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Agentes 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790560"/>
                <a:tab algn="l" pos="1239840"/>
                <a:tab algn="l" pos="1689120"/>
                <a:tab algn="l" pos="2138400"/>
                <a:tab algn="l" pos="2587680"/>
                <a:tab algn="l" pos="3036960"/>
                <a:tab algn="l" pos="3486240"/>
                <a:tab algn="l" pos="3935520"/>
                <a:tab algn="l" pos="4384800"/>
                <a:tab algn="l" pos="4834080"/>
                <a:tab algn="l" pos="5283360"/>
                <a:tab algn="l" pos="5732640"/>
                <a:tab algn="l" pos="6181560"/>
                <a:tab algn="l" pos="6630840"/>
                <a:tab algn="l" pos="7080120"/>
                <a:tab algn="l" pos="7529400"/>
                <a:tab algn="l" pos="7978680"/>
                <a:tab algn="l" pos="8427960"/>
                <a:tab algn="l" pos="8877240"/>
                <a:tab algn="l" pos="932652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Gerentes      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790560"/>
                <a:tab algn="l" pos="1239840"/>
                <a:tab algn="l" pos="1689120"/>
                <a:tab algn="l" pos="2138400"/>
                <a:tab algn="l" pos="2587680"/>
                <a:tab algn="l" pos="3036960"/>
                <a:tab algn="l" pos="3486240"/>
                <a:tab algn="l" pos="3935520"/>
                <a:tab algn="l" pos="4384800"/>
                <a:tab algn="l" pos="4834080"/>
                <a:tab algn="l" pos="5283360"/>
                <a:tab algn="l" pos="5732640"/>
                <a:tab algn="l" pos="6181560"/>
                <a:tab algn="l" pos="6630840"/>
                <a:tab algn="l" pos="7080120"/>
                <a:tab algn="l" pos="7529400"/>
                <a:tab algn="l" pos="7978680"/>
                <a:tab algn="l" pos="8427960"/>
                <a:tab algn="l" pos="8877240"/>
                <a:tab algn="l" pos="932652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Bancos de Dados de Informações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790560"/>
                <a:tab algn="l" pos="1239840"/>
                <a:tab algn="l" pos="1689120"/>
                <a:tab algn="l" pos="2138400"/>
                <a:tab algn="l" pos="2587680"/>
                <a:tab algn="l" pos="3036960"/>
                <a:tab algn="l" pos="3486240"/>
                <a:tab algn="l" pos="3935520"/>
                <a:tab algn="l" pos="4384800"/>
                <a:tab algn="l" pos="4834080"/>
                <a:tab algn="l" pos="5283360"/>
                <a:tab algn="l" pos="5732640"/>
                <a:tab algn="l" pos="6181560"/>
                <a:tab algn="l" pos="6630840"/>
                <a:tab algn="l" pos="7080120"/>
                <a:tab algn="l" pos="7529400"/>
                <a:tab algn="l" pos="7978680"/>
                <a:tab algn="l" pos="8427960"/>
                <a:tab algn="l" pos="8877240"/>
                <a:tab algn="l" pos="932652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Protocolos para troca de informações de gerenciamento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790560"/>
                <a:tab algn="l" pos="1239840"/>
                <a:tab algn="l" pos="1689120"/>
                <a:tab algn="l" pos="2138400"/>
                <a:tab algn="l" pos="2587680"/>
                <a:tab algn="l" pos="3036960"/>
                <a:tab algn="l" pos="3486240"/>
                <a:tab algn="l" pos="3935520"/>
                <a:tab algn="l" pos="4384800"/>
                <a:tab algn="l" pos="4834080"/>
                <a:tab algn="l" pos="5283360"/>
                <a:tab algn="l" pos="5732640"/>
                <a:tab algn="l" pos="6181560"/>
                <a:tab algn="l" pos="6630840"/>
                <a:tab algn="l" pos="7080120"/>
                <a:tab algn="l" pos="7529400"/>
                <a:tab algn="l" pos="7978680"/>
                <a:tab algn="l" pos="8427960"/>
                <a:tab algn="l" pos="8877240"/>
                <a:tab algn="l" pos="932652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Interfaces para programas aplicativos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8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790560"/>
                <a:tab algn="l" pos="1239840"/>
                <a:tab algn="l" pos="1689120"/>
                <a:tab algn="l" pos="2138400"/>
                <a:tab algn="l" pos="2587680"/>
                <a:tab algn="l" pos="3036960"/>
                <a:tab algn="l" pos="3486240"/>
                <a:tab algn="l" pos="3935520"/>
                <a:tab algn="l" pos="4384800"/>
                <a:tab algn="l" pos="4834080"/>
                <a:tab algn="l" pos="5283360"/>
                <a:tab algn="l" pos="5732640"/>
                <a:tab algn="l" pos="6181560"/>
                <a:tab algn="l" pos="6630840"/>
                <a:tab algn="l" pos="7080120"/>
                <a:tab algn="l" pos="7529400"/>
                <a:tab algn="l" pos="7978680"/>
                <a:tab algn="l" pos="8427960"/>
                <a:tab algn="l" pos="8877240"/>
                <a:tab algn="l" pos="932652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Interfaces com o usuário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Text Box 1"/>
          <p:cNvSpPr/>
          <p:nvPr/>
        </p:nvSpPr>
        <p:spPr>
          <a:xfrm>
            <a:off x="457200" y="46080"/>
            <a:ext cx="8228520" cy="1310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Modelos de Gerenciamento de Rede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7" name="Text Box 2"/>
          <p:cNvSpPr/>
          <p:nvPr/>
        </p:nvSpPr>
        <p:spPr>
          <a:xfrm>
            <a:off x="274680" y="1312920"/>
            <a:ext cx="8685720" cy="4710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33360" defTabSz="457200">
              <a:lnSpc>
                <a:spcPct val="100000"/>
              </a:lnSpc>
              <a:spcBef>
                <a:spcPts val="700"/>
              </a:spcBef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 arquitetura do software de gerenciamento residente no gerente e nos agentes varia de acordo com a funcionalidade da plataforma adotada. Genericamente, o software pode ser dividido em três grandes categorias: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100000"/>
              </a:lnSpc>
              <a:spcBef>
                <a:spcPts val="7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10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905040"/>
                <a:tab algn="l" pos="1819440"/>
                <a:tab algn="l" pos="2733840"/>
                <a:tab algn="l" pos="3648240"/>
                <a:tab algn="l" pos="4562640"/>
                <a:tab algn="l" pos="5477040"/>
                <a:tab algn="l" pos="6391440"/>
                <a:tab algn="l" pos="7305840"/>
                <a:tab algn="l" pos="8220240"/>
                <a:tab algn="l" pos="9134640"/>
                <a:tab algn="l" pos="10049040"/>
                <a:tab algn="l" pos="10325160"/>
                <a:tab algn="l" pos="10774440"/>
                <a:tab algn="l" pos="1078056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software de apresentação (interface)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10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905040"/>
                <a:tab algn="l" pos="1819440"/>
                <a:tab algn="l" pos="2733840"/>
                <a:tab algn="l" pos="3648240"/>
                <a:tab algn="l" pos="4562640"/>
                <a:tab algn="l" pos="5477040"/>
                <a:tab algn="l" pos="6391440"/>
                <a:tab algn="l" pos="7305840"/>
                <a:tab algn="l" pos="8220240"/>
                <a:tab algn="l" pos="9134640"/>
                <a:tab algn="l" pos="10049040"/>
                <a:tab algn="l" pos="10325160"/>
                <a:tab algn="l" pos="10774440"/>
                <a:tab algn="l" pos="1078056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software de gerenciamento (aplicação)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10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905040"/>
                <a:tab algn="l" pos="1819440"/>
                <a:tab algn="l" pos="2733840"/>
                <a:tab algn="l" pos="3648240"/>
                <a:tab algn="l" pos="4562640"/>
                <a:tab algn="l" pos="5477040"/>
                <a:tab algn="l" pos="6391440"/>
                <a:tab algn="l" pos="7305840"/>
                <a:tab algn="l" pos="8220240"/>
                <a:tab algn="l" pos="9134640"/>
                <a:tab algn="l" pos="10049040"/>
                <a:tab algn="l" pos="10325160"/>
                <a:tab algn="l" pos="10774440"/>
                <a:tab algn="l" pos="1078056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software de suporte (base de dados e comunicação)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Text Box 1"/>
          <p:cNvSpPr/>
          <p:nvPr/>
        </p:nvSpPr>
        <p:spPr>
          <a:xfrm>
            <a:off x="457200" y="58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838080" indent="-828720" algn="ctr" defTabSz="457200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Software de Apresentação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9" name="Text Box 2"/>
          <p:cNvSpPr/>
          <p:nvPr/>
        </p:nvSpPr>
        <p:spPr>
          <a:xfrm>
            <a:off x="457200" y="160020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50000"/>
              </a:lnSpc>
              <a:spcBef>
                <a:spcPts val="700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 interface de usuário, em um sistema de gerenciamento, permite que o usuário monitore e controle a rede. Normalmente ela está localizada no sistema hospedeiro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gerente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Em alguns casos é comum existir uma interface em alguns agentes a fim de permitir a execução de testes e também a visualização ou alteração de alguns parâmetros localmente.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Text Box 1"/>
          <p:cNvSpPr/>
          <p:nvPr/>
        </p:nvSpPr>
        <p:spPr>
          <a:xfrm>
            <a:off x="457200" y="58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Software de Apresentação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1" name="Text Box 2"/>
          <p:cNvSpPr/>
          <p:nvPr/>
        </p:nvSpPr>
        <p:spPr>
          <a:xfrm>
            <a:off x="428760" y="1353960"/>
            <a:ext cx="8228520" cy="455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O principal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em qualquer sistema de gerenciamento, é que a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interface seja unificada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isto é, que ela seja a mesma em qualquer nodo, permitindo que o usuário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gerencie uma rede heterogênea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com um mínimo de treinamento.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Um dos perigos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em qualquer sistema de gerenciamento é a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sobrecarga de informações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Dependendo da configuração estabelecida, uma grande quantidade de informações pode ser disponibilizada para o usuário.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As ferramentas da interface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de apresentação devem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organizar, sumarizar e simplificar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tanto quanto possível, estas informações.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Text Box 1"/>
          <p:cNvSpPr/>
          <p:nvPr/>
        </p:nvSpPr>
        <p:spPr>
          <a:xfrm>
            <a:off x="457200" y="9540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838080" indent="-828720" algn="ctr" defTabSz="457200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Software de Gerenciamento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3" name="Text Box 2"/>
          <p:cNvSpPr/>
          <p:nvPr/>
        </p:nvSpPr>
        <p:spPr>
          <a:xfrm>
            <a:off x="431640" y="1619280"/>
            <a:ext cx="8228520" cy="4524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43080" indent="-333360" defTabSz="457200">
              <a:lnSpc>
                <a:spcPct val="90000"/>
              </a:lnSpc>
              <a:spcBef>
                <a:spcPts val="700"/>
              </a:spcBef>
              <a:tabLst>
                <a:tab algn="l" pos="0"/>
              </a:tabLst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	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O software que fornece a aplicação de gerenciamento pode ser muito simples, como é o caso do modelo </a:t>
            </a: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SNMP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ou muito complexo, como o modelo OSI. Um software de gerenciamento, organizado em três níveis: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90000"/>
              </a:lnSpc>
              <a:spcBef>
                <a:spcPts val="700"/>
              </a:spcBef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9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905040"/>
                <a:tab algn="l" pos="1819440"/>
                <a:tab algn="l" pos="2733840"/>
                <a:tab algn="l" pos="3648240"/>
                <a:tab algn="l" pos="4562640"/>
                <a:tab algn="l" pos="5477040"/>
                <a:tab algn="l" pos="6391440"/>
                <a:tab algn="l" pos="7305840"/>
                <a:tab algn="l" pos="8220240"/>
                <a:tab algn="l" pos="9134640"/>
                <a:tab algn="l" pos="10049040"/>
                <a:tab algn="l" pos="10325160"/>
                <a:tab algn="l" pos="10774440"/>
                <a:tab algn="l" pos="1078056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aplicação de gerenciamento de rede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9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905040"/>
                <a:tab algn="l" pos="1819440"/>
                <a:tab algn="l" pos="2733840"/>
                <a:tab algn="l" pos="3648240"/>
                <a:tab algn="l" pos="4562640"/>
                <a:tab algn="l" pos="5477040"/>
                <a:tab algn="l" pos="6391440"/>
                <a:tab algn="l" pos="7305840"/>
                <a:tab algn="l" pos="8220240"/>
                <a:tab algn="l" pos="9134640"/>
                <a:tab algn="l" pos="10049040"/>
                <a:tab algn="l" pos="10325160"/>
                <a:tab algn="l" pos="10774440"/>
                <a:tab algn="l" pos="1078056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elementos de serviço da aplicação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43080" indent="-333360" defTabSz="457200">
              <a:lnSpc>
                <a:spcPct val="90000"/>
              </a:lnSpc>
              <a:spcBef>
                <a:spcPts val="700"/>
              </a:spcBef>
              <a:buClr>
                <a:srgbClr val="0000ff"/>
              </a:buClr>
              <a:buFont typeface="Arial"/>
              <a:buChar char="•"/>
              <a:tabLst>
                <a:tab algn="l" pos="343080"/>
                <a:tab algn="l" pos="905040"/>
                <a:tab algn="l" pos="1819440"/>
                <a:tab algn="l" pos="2733840"/>
                <a:tab algn="l" pos="3648240"/>
                <a:tab algn="l" pos="4562640"/>
                <a:tab algn="l" pos="5477040"/>
                <a:tab algn="l" pos="6391440"/>
                <a:tab algn="l" pos="7305840"/>
                <a:tab algn="l" pos="8220240"/>
                <a:tab algn="l" pos="9134640"/>
                <a:tab algn="l" pos="10049040"/>
                <a:tab algn="l" pos="10325160"/>
                <a:tab algn="l" pos="10774440"/>
                <a:tab algn="l" pos="10780560"/>
              </a:tabLst>
            </a:pPr>
            <a:r>
              <a:rPr b="0" lang="pt-BR" sz="2400" spc="-1" strike="noStrike">
                <a:solidFill>
                  <a:srgbClr val="0000ff"/>
                </a:solidFill>
                <a:latin typeface="Calibri"/>
                <a:ea typeface="ＭＳ Ｐゴシック"/>
              </a:rPr>
              <a:t>serviço de transporte de dados de gerenciamento da rede.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Text Box 1"/>
          <p:cNvSpPr/>
          <p:nvPr/>
        </p:nvSpPr>
        <p:spPr>
          <a:xfrm>
            <a:off x="457200" y="58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Software de Gerenciamento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5" name="Text Box 2"/>
          <p:cNvSpPr/>
          <p:nvPr/>
        </p:nvSpPr>
        <p:spPr>
          <a:xfrm>
            <a:off x="457200" y="1168560"/>
            <a:ext cx="8228520" cy="4997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A aplicação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de gerenciamento de rede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provê os serviços de interesse do usuário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como, por exemplo, gerenciamento de falhas, de configuração, de segurança, etc.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Os elementos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de serviço da aplicação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implementam as funções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com propósito geral, que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servem de suporte às diversas aplicações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tais como, alarmes genéricos ou sumarização de dados.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O serviço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de transporte de dados de gerenciamento consiste de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um protocolo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usado para a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troca de informações entre gerentes e agentes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 de uma interface de serviço para os elementos de serviço de aplicação.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Text Box 1"/>
          <p:cNvSpPr/>
          <p:nvPr/>
        </p:nvSpPr>
        <p:spPr>
          <a:xfrm>
            <a:off x="457200" y="73080"/>
            <a:ext cx="8228520" cy="11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marL="838080" indent="-828720" algn="ctr" defTabSz="457200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Software de Suporte ao Gerenciamento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7" name="Text Box 2"/>
          <p:cNvSpPr/>
          <p:nvPr/>
        </p:nvSpPr>
        <p:spPr>
          <a:xfrm>
            <a:off x="457200" y="1600200"/>
            <a:ext cx="8228520" cy="455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Para executar suas tarefas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o software de gerenciamento necessita acessar uma base de informações de gerenciamento (MIB) e agentes e gerentes remotos.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A MIB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localizada em um nodo agente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contém informações de gerenciamento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que refletem a configuração e o comportamento do nodo e parâmetros que podem ser usados para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controlar a operação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do nó. A MIB localizada no gerente contém informações específicas do nó onde está localizada e informações resumidas sobre os agentes sob o seu controle.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Text Box 1"/>
          <p:cNvSpPr/>
          <p:nvPr/>
        </p:nvSpPr>
        <p:spPr>
          <a:xfrm>
            <a:off x="457200" y="73080"/>
            <a:ext cx="8228520" cy="1188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Software de Suporte ao Gerenciamento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9" name="Text Box 2"/>
          <p:cNvSpPr/>
          <p:nvPr/>
        </p:nvSpPr>
        <p:spPr>
          <a:xfrm>
            <a:off x="457200" y="1168560"/>
            <a:ext cx="8228520" cy="455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O módulo de acesso à MIB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inclui software de gerenciamento de arquivos que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habilitam o acesso à MIB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 Adicionalmente, o módulo de acesso à MIB pode converter o formato local das informações para um formato padronizado do sistema de gerenciamento.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O modelo de informação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de um sistema de gerenciamento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fornece a estrutura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para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representação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,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armazenamento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 </a:t>
            </a:r>
            <a:r>
              <a:rPr b="0" lang="pt-BR" sz="24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transferência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das informações de gerenciamento. Esta estrutura é denominada SMI (Structure Management Information) e, dependendo do sistema, poderá apresentar maior ou menor complexidade.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Text Box 1"/>
          <p:cNvSpPr/>
          <p:nvPr/>
        </p:nvSpPr>
        <p:spPr>
          <a:xfrm>
            <a:off x="457200" y="58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RFC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1" name="Text Box 2"/>
          <p:cNvSpPr/>
          <p:nvPr/>
        </p:nvSpPr>
        <p:spPr>
          <a:xfrm>
            <a:off x="457200" y="1065240"/>
            <a:ext cx="8228520" cy="5171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50000"/>
              </a:lnSpc>
              <a:spcBef>
                <a:spcPts val="524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1" lang="pt-BR" sz="21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RFC</a:t>
            </a:r>
            <a:r>
              <a:rPr b="0" lang="pt-BR" sz="21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- </a:t>
            </a:r>
            <a:r>
              <a:rPr b="1" i="1" lang="pt-BR" sz="21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Request for Comments</a:t>
            </a:r>
            <a:r>
              <a:rPr b="0" lang="pt-BR" sz="21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. Ele é um documento que descreve os padrões de cada protocolo da Internet previamente a serem considerados um padrão. Alguns exemplos são:</a:t>
            </a:r>
            <a:endParaRPr b="0" lang="en-US" sz="21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90000"/>
              </a:lnSpc>
              <a:spcBef>
                <a:spcPts val="524"/>
              </a:spcBef>
              <a:tabLst>
                <a:tab algn="l" pos="0"/>
              </a:tabLst>
            </a:pPr>
            <a:endParaRPr b="0" lang="en-US" sz="21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defTabSz="457200">
              <a:lnSpc>
                <a:spcPct val="90000"/>
              </a:lnSpc>
              <a:spcBef>
                <a:spcPts val="524"/>
              </a:spcBef>
              <a:buClr>
                <a:srgbClr val="0000ff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en-US" sz="2000" spc="-1" strike="noStrike">
                <a:solidFill>
                  <a:srgbClr val="0000ff"/>
                </a:solidFill>
                <a:latin typeface="Garamond"/>
                <a:ea typeface="ＭＳ Ｐゴシック"/>
              </a:rPr>
              <a:t>RFC 1155 - Structure of management information (SMI)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defTabSz="457200">
              <a:lnSpc>
                <a:spcPct val="90000"/>
              </a:lnSpc>
              <a:spcBef>
                <a:spcPts val="524"/>
              </a:spcBef>
              <a:buClr>
                <a:srgbClr val="0000ff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en-US" sz="2000" spc="-1" strike="noStrike">
                <a:solidFill>
                  <a:srgbClr val="0000ff"/>
                </a:solidFill>
                <a:latin typeface="Garamond"/>
                <a:ea typeface="ＭＳ Ｐゴシック"/>
              </a:rPr>
              <a:t>RFC 1156 - Management information base (MIB)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defTabSz="457200">
              <a:lnSpc>
                <a:spcPct val="90000"/>
              </a:lnSpc>
              <a:spcBef>
                <a:spcPts val="524"/>
              </a:spcBef>
              <a:buClr>
                <a:srgbClr val="0000ff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en-US" sz="2000" spc="-1" strike="noStrike">
                <a:solidFill>
                  <a:srgbClr val="0000ff"/>
                </a:solidFill>
                <a:latin typeface="Garamond"/>
                <a:ea typeface="ＭＳ Ｐゴシック"/>
              </a:rPr>
              <a:t>RFC 1157 - Simple network management protocol (SNMP)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733320" indent="-276120" defTabSz="457200">
              <a:lnSpc>
                <a:spcPct val="90000"/>
              </a:lnSpc>
              <a:spcBef>
                <a:spcPts val="524"/>
              </a:spcBef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90000"/>
              </a:lnSpc>
              <a:spcBef>
                <a:spcPts val="524"/>
              </a:spcBef>
              <a:tabLst>
                <a:tab algn="l" pos="0"/>
              </a:tabLst>
            </a:pPr>
            <a:endParaRPr b="0" lang="en-US" sz="21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algn="ctr" defTabSz="457200">
              <a:lnSpc>
                <a:spcPct val="90000"/>
              </a:lnSpc>
              <a:spcBef>
                <a:spcPts val="524"/>
              </a:spcBef>
              <a:tabLst>
                <a:tab algn="l" pos="0"/>
              </a:tabLst>
            </a:pPr>
            <a:endParaRPr b="0" lang="en-US" sz="21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Gerenciamento de desempenho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CustomShape 2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Consiste no monitoramento das atividades da rede e no controle dos recursos através de ajustes e trocas.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457200">
              <a:lnSpc>
                <a:spcPct val="15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1" lang="pt-BR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Algumas das questões: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4572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–"/>
            </a:pPr>
            <a:r>
              <a:rPr b="0" lang="pt-BR" sz="2400" spc="-1" strike="noStrike">
                <a:solidFill>
                  <a:schemeClr val="dk1"/>
                </a:solidFill>
                <a:latin typeface="Garamond"/>
                <a:ea typeface="DejaVu Sans"/>
              </a:rPr>
              <a:t> </a:t>
            </a:r>
            <a:r>
              <a:rPr b="0" lang="pt-BR" sz="2400" spc="-1" strike="noStrike">
                <a:solidFill>
                  <a:schemeClr val="dk1"/>
                </a:solidFill>
                <a:latin typeface="Garamond"/>
                <a:ea typeface="DejaVu Sans"/>
              </a:rPr>
              <a:t>qual é o nível de capacidade de utilização?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4572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–"/>
            </a:pPr>
            <a:r>
              <a:rPr b="0" lang="pt-BR" sz="2400" spc="-1" strike="noStrike">
                <a:solidFill>
                  <a:schemeClr val="dk1"/>
                </a:solidFill>
                <a:latin typeface="Garamond"/>
                <a:ea typeface="DejaVu Sans"/>
              </a:rPr>
              <a:t> </a:t>
            </a:r>
            <a:r>
              <a:rPr b="0" lang="pt-BR" sz="2400" spc="-1" strike="noStrike">
                <a:solidFill>
                  <a:schemeClr val="dk1"/>
                </a:solidFill>
                <a:latin typeface="Garamond"/>
                <a:ea typeface="DejaVu Sans"/>
              </a:rPr>
              <a:t>o tráfego é excessivo?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1" marL="4572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–"/>
            </a:pPr>
            <a:r>
              <a:rPr b="0" lang="pt-BR" sz="2400" spc="-1" strike="noStrike">
                <a:solidFill>
                  <a:schemeClr val="dk1"/>
                </a:solidFill>
                <a:latin typeface="Garamond"/>
                <a:ea typeface="DejaVu Sans"/>
              </a:rPr>
              <a:t> </a:t>
            </a:r>
            <a:r>
              <a:rPr b="0" lang="pt-BR" sz="2400" spc="-1" strike="noStrike">
                <a:solidFill>
                  <a:schemeClr val="dk1"/>
                </a:solidFill>
                <a:latin typeface="Garamond"/>
                <a:ea typeface="DejaVu Sans"/>
              </a:rPr>
              <a:t>o tempo de resposta está aumentando?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Text Box 1"/>
          <p:cNvSpPr/>
          <p:nvPr/>
        </p:nvSpPr>
        <p:spPr>
          <a:xfrm>
            <a:off x="457200" y="586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SNMP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3" name="Text Box 2"/>
          <p:cNvSpPr/>
          <p:nvPr/>
        </p:nvSpPr>
        <p:spPr>
          <a:xfrm>
            <a:off x="92160" y="1096920"/>
            <a:ext cx="8868240" cy="4601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50000"/>
              </a:lnSpc>
              <a:spcBef>
                <a:spcPts val="575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O Simple Network Management Protocol (SNMP),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é um protocolo de gerenciamento simples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O SNMP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não é capaz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de definir um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problema em uma rede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 nem sua gravidade. Também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não fornece recursos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para uma investigação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das causas desse problema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A única informação que se tem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através de um alerta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SNMP é que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existe um problema em um ponto qualquer da rede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150000"/>
              </a:lnSpc>
              <a:spcBef>
                <a:spcPts val="575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Os alertas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do SNMP padrão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notificam um problema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somente quando ele já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atingiu uma condição extrema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suficiente a ponto de comprometer a comunicação na rede como um todo.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Já o diagnóstico do problema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é uma tarefa do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administrador da rede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</a:t>
            </a:r>
            <a:r>
              <a:rPr b="1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Assim, o SNMP é simplesmente um alerta para uma condição extrema da rede.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Text Box 1"/>
          <p:cNvSpPr/>
          <p:nvPr/>
        </p:nvSpPr>
        <p:spPr>
          <a:xfrm>
            <a:off x="457200" y="-100080"/>
            <a:ext cx="8228520" cy="1141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  <a:tabLst>
                <a:tab algn="l" pos="0"/>
                <a:tab algn="l" pos="447840"/>
                <a:tab algn="l" pos="896760"/>
                <a:tab algn="l" pos="1346040"/>
                <a:tab algn="l" pos="1795320"/>
                <a:tab algn="l" pos="2244600"/>
                <a:tab algn="l" pos="2693880"/>
                <a:tab algn="l" pos="3143160"/>
                <a:tab algn="l" pos="3592440"/>
                <a:tab algn="l" pos="4041720"/>
                <a:tab algn="l" pos="4491000"/>
                <a:tab algn="l" pos="4940280"/>
                <a:tab algn="l" pos="5389560"/>
                <a:tab algn="l" pos="5838840"/>
                <a:tab algn="l" pos="6288120"/>
                <a:tab algn="l" pos="6737400"/>
                <a:tab algn="l" pos="7186680"/>
                <a:tab algn="l" pos="7635960"/>
                <a:tab algn="l" pos="8085240"/>
                <a:tab algn="l" pos="8534520"/>
                <a:tab algn="l" pos="8983800"/>
              </a:tabLst>
            </a:pPr>
            <a:r>
              <a:rPr b="1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 arquitetura SNMP</a:t>
            </a:r>
            <a:r>
              <a:rPr b="0" lang="pt-BR" sz="28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5" name="Text Box 2"/>
          <p:cNvSpPr/>
          <p:nvPr/>
        </p:nvSpPr>
        <p:spPr>
          <a:xfrm>
            <a:off x="182520" y="765000"/>
            <a:ext cx="8777880" cy="547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333360" indent="-333360" defTabSz="457200">
              <a:lnSpc>
                <a:spcPct val="150000"/>
              </a:lnSpc>
              <a:spcBef>
                <a:spcPts val="624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O modelo arquitetural SNMP </a:t>
            </a:r>
            <a:r>
              <a:rPr b="0" lang="pt-BR" sz="2000" spc="-1" strike="noStrike" u="sng">
                <a:solidFill>
                  <a:srgbClr val="3366ff"/>
                </a:solidFill>
                <a:uFillTx/>
                <a:latin typeface="Calibri"/>
                <a:ea typeface="ＭＳ Ｐゴシック"/>
              </a:rPr>
              <a:t>consiste em uma coleção de estações de gerenciamento e elementos de rede.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150000"/>
              </a:lnSpc>
              <a:spcBef>
                <a:spcPts val="624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As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estações de gerenciamento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executam aplicações que </a:t>
            </a:r>
            <a:r>
              <a:rPr b="1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monitoram e controlam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os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elementos de rede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150000"/>
              </a:lnSpc>
              <a:spcBef>
                <a:spcPts val="624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Os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elementos de rede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são equipamentos tais como hospedeiros, gateways, servidores de terminais, e similares, que possuem agentes de gerenciamento, e que são responsáveis pela execução das funções de gerenciamento de rede, requisitadas pelas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estações de gerenciamento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. 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marL="333360" indent="-333360" defTabSz="457200">
              <a:lnSpc>
                <a:spcPct val="150000"/>
              </a:lnSpc>
              <a:spcBef>
                <a:spcPts val="624"/>
              </a:spcBef>
              <a:buClr>
                <a:srgbClr val="000000"/>
              </a:buClr>
              <a:buFont typeface="Arial"/>
              <a:buChar char="•"/>
              <a:tabLst>
                <a:tab algn="l" pos="333360"/>
                <a:tab algn="l" pos="781200"/>
                <a:tab algn="l" pos="1230480"/>
                <a:tab algn="l" pos="1679400"/>
                <a:tab algn="l" pos="2128680"/>
                <a:tab algn="l" pos="2577960"/>
                <a:tab algn="l" pos="3027240"/>
                <a:tab algn="l" pos="3476520"/>
                <a:tab algn="l" pos="3925800"/>
                <a:tab algn="l" pos="4375080"/>
                <a:tab algn="l" pos="4824360"/>
                <a:tab algn="l" pos="5273640"/>
                <a:tab algn="l" pos="5722920"/>
                <a:tab algn="l" pos="6172200"/>
                <a:tab algn="l" pos="6621480"/>
                <a:tab algn="l" pos="7070760"/>
                <a:tab algn="l" pos="7520040"/>
                <a:tab algn="l" pos="7969320"/>
                <a:tab algn="l" pos="8418600"/>
                <a:tab algn="l" pos="8867880"/>
                <a:tab algn="l" pos="9317160"/>
              </a:tabLst>
            </a:pP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O protocolo SNMP é usado para transportar a informação de gerenciamento entre as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estações de gerenciamento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 os </a:t>
            </a:r>
            <a:r>
              <a:rPr b="0" lang="pt-BR" sz="2000" spc="-1" strike="noStrike" u="sng">
                <a:solidFill>
                  <a:srgbClr val="000000"/>
                </a:solidFill>
                <a:uFillTx/>
                <a:latin typeface="Calibri"/>
                <a:ea typeface="ＭＳ Ｐゴシック"/>
              </a:rPr>
              <a:t>agentes</a:t>
            </a:r>
            <a:r>
              <a:rPr b="0" lang="pt-BR" sz="2000" spc="-1" strike="noStrike">
                <a:solidFill>
                  <a:srgbClr val="000000"/>
                </a:solidFill>
                <a:latin typeface="Calibri"/>
                <a:ea typeface="ＭＳ Ｐゴシック"/>
              </a:rPr>
              <a:t> existentes nos elementos de rede.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"/>
          <p:cNvSpPr/>
          <p:nvPr/>
        </p:nvSpPr>
        <p:spPr>
          <a:xfrm>
            <a:off x="2057400" y="457200"/>
            <a:ext cx="5028480" cy="68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Os Padrões do Protocolo SNMP</a:t>
            </a:r>
            <a:endParaRPr b="1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7" name=""/>
          <p:cNvSpPr/>
          <p:nvPr/>
        </p:nvSpPr>
        <p:spPr>
          <a:xfrm>
            <a:off x="457920" y="1209600"/>
            <a:ext cx="8228880" cy="5191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O protocolo SNMP pode ser encarado como o conjunto de 3 padrões: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1 - um padrão para o formato de mensagens,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2 - um conjunto padrão de objetos gerenciados e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3 - um modo padrão de adicionar objetos usando objetos já existentes e outros novos para resolver casos específicos.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Padrão de formato de mensagens 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O padrão SNMP define 4 tipos básicos de PDUs. O SNMPv2 incluiu mais dois tipos.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8" name="" descr=""/>
          <p:cNvPicPr/>
          <p:nvPr/>
        </p:nvPicPr>
        <p:blipFill>
          <a:blip r:embed="rId1"/>
          <a:stretch/>
        </p:blipFill>
        <p:spPr>
          <a:xfrm>
            <a:off x="1371600" y="1600200"/>
            <a:ext cx="6172200" cy="2503800"/>
          </a:xfrm>
          <a:prstGeom prst="rect">
            <a:avLst/>
          </a:prstGeom>
          <a:ln w="0">
            <a:noFill/>
          </a:ln>
        </p:spPr>
      </p:pic>
      <p:sp>
        <p:nvSpPr>
          <p:cNvPr id="429" name=""/>
          <p:cNvSpPr/>
          <p:nvPr/>
        </p:nvSpPr>
        <p:spPr>
          <a:xfrm>
            <a:off x="685800" y="4343400"/>
            <a:ext cx="7772400" cy="1881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>
              <a:lnSpc>
                <a:spcPct val="100000"/>
              </a:lnSpc>
            </a:pPr>
            <a:r>
              <a:rPr b="0" lang="en-US" sz="1800" spc="-1" strike="noStrike">
                <a:solidFill>
                  <a:srgbClr val="c9211e"/>
                </a:solidFill>
                <a:latin typeface="Arial"/>
                <a:ea typeface="DejaVu Sans"/>
              </a:rPr>
              <a:t>A PDU de trap foi atualizada na versão 2, pois na primeira versão, não havia confirmação do recebimento da mensagem por parte do gerente Isso foi reparado na versão 2 com a criação da PDU Inform-Request. Nessa versão, foi criada a PDU Get-Bulk-Request para possibilitar a leitura de uma tabela. Deve-se lembrar que para cada PDU de request mandada pelo gerente, há uma correspondente PDU de response mandada pelo agente.</a:t>
            </a:r>
            <a:endParaRPr b="0" lang="en-US" sz="1800" spc="-1" strike="noStrike">
              <a:solidFill>
                <a:srgbClr val="c9211e"/>
              </a:solidFill>
              <a:latin typeface="Arial"/>
            </a:endParaRPr>
          </a:p>
        </p:txBody>
      </p:sp>
      <p:sp>
        <p:nvSpPr>
          <p:cNvPr id="430" name=""/>
          <p:cNvSpPr txBox="1"/>
          <p:nvPr/>
        </p:nvSpPr>
        <p:spPr>
          <a:xfrm>
            <a:off x="685800" y="457200"/>
            <a:ext cx="7543800" cy="6858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* Tabela com os tipos de mensagens e breve descrição de cada uma: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" name="" descr=""/>
          <p:cNvPicPr/>
          <p:nvPr/>
        </p:nvPicPr>
        <p:blipFill>
          <a:blip r:embed="rId1"/>
          <a:stretch/>
        </p:blipFill>
        <p:spPr>
          <a:xfrm>
            <a:off x="2971800" y="228600"/>
            <a:ext cx="3200400" cy="1649160"/>
          </a:xfrm>
          <a:prstGeom prst="rect">
            <a:avLst/>
          </a:prstGeom>
          <a:ln w="0">
            <a:noFill/>
          </a:ln>
        </p:spPr>
      </p:pic>
      <p:grpSp>
        <p:nvGrpSpPr>
          <p:cNvPr id="432" name=""/>
          <p:cNvGrpSpPr/>
          <p:nvPr/>
        </p:nvGrpSpPr>
        <p:grpSpPr>
          <a:xfrm>
            <a:off x="2058120" y="2216520"/>
            <a:ext cx="5028480" cy="2355480"/>
            <a:chOff x="2058120" y="2216520"/>
            <a:chExt cx="5028480" cy="2355480"/>
          </a:xfrm>
        </p:grpSpPr>
        <p:pic>
          <p:nvPicPr>
            <p:cNvPr id="433" name="" descr=""/>
            <p:cNvPicPr/>
            <p:nvPr/>
          </p:nvPicPr>
          <p:blipFill>
            <a:blip r:embed="rId2"/>
            <a:stretch/>
          </p:blipFill>
          <p:spPr>
            <a:xfrm>
              <a:off x="2058120" y="2216520"/>
              <a:ext cx="5028480" cy="23554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434" name="" descr=""/>
            <p:cNvPicPr/>
            <p:nvPr/>
          </p:nvPicPr>
          <p:blipFill>
            <a:blip r:embed="rId3"/>
            <a:stretch/>
          </p:blipFill>
          <p:spPr>
            <a:xfrm>
              <a:off x="3357720" y="2515320"/>
              <a:ext cx="2057400" cy="2056680"/>
            </a:xfrm>
            <a:prstGeom prst="rect">
              <a:avLst/>
            </a:prstGeom>
            <a:ln w="0">
              <a:noFill/>
            </a:ln>
          </p:spPr>
        </p:pic>
      </p:grpSp>
      <p:pic>
        <p:nvPicPr>
          <p:cNvPr id="435" name="" descr=""/>
          <p:cNvPicPr/>
          <p:nvPr/>
        </p:nvPicPr>
        <p:blipFill>
          <a:blip r:embed="rId4"/>
          <a:stretch/>
        </p:blipFill>
        <p:spPr>
          <a:xfrm>
            <a:off x="2580480" y="5029200"/>
            <a:ext cx="3820320" cy="15494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"/>
          <p:cNvSpPr/>
          <p:nvPr/>
        </p:nvSpPr>
        <p:spPr>
          <a:xfrm>
            <a:off x="685800" y="228600"/>
            <a:ext cx="7772400" cy="5976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MIB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Management Information Base (Base para Administração de Informações).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Contém um conjunto padrão de dados estatísticos e de controle, descrevendo o status do agente. Esse conjunto de dados padrão pode ser estendido a valores específicos, com a construção de uma MIB privada, definida pelo usuário ou pelo vendedor do hardware.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 MIB é estruturada como uma árvore. No topo da árvore está disponível a informação mais geral sobre uma rede. Cada ramo da árvore entra com mais detalhes numa área de rede específica. As folhas da árvore são as variáveis propriamente ditas, e são normalmente chamadas de objetos.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 árvore MIB começa no seguinte ramo da árvore ASN.1: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c9211e"/>
                </a:solidFill>
                <a:latin typeface="Arial"/>
                <a:ea typeface="DejaVu Sans"/>
              </a:rPr>
              <a:t>{iso(1) identified-organization(3) dod(6) internet(1) mgmt(2) mib-2(1)}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7" name="" descr=""/>
          <p:cNvPicPr/>
          <p:nvPr/>
        </p:nvPicPr>
        <p:blipFill>
          <a:blip r:embed="rId1"/>
          <a:stretch/>
        </p:blipFill>
        <p:spPr>
          <a:xfrm>
            <a:off x="94320" y="915480"/>
            <a:ext cx="4353120" cy="2742120"/>
          </a:xfrm>
          <a:prstGeom prst="rect">
            <a:avLst/>
          </a:prstGeom>
          <a:ln w="0">
            <a:noFill/>
          </a:ln>
        </p:spPr>
      </p:pic>
      <p:sp>
        <p:nvSpPr>
          <p:cNvPr id="438" name=""/>
          <p:cNvSpPr/>
          <p:nvPr/>
        </p:nvSpPr>
        <p:spPr>
          <a:xfrm>
            <a:off x="686520" y="4572000"/>
            <a:ext cx="7771680" cy="136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 versão corrente da MIB TCP/IP é a MIB II (SNMPv2) e está definida na RFC-1213. Divide as informações que o dispositivo TCP/IP deve conter em dez categorias principais, e cada objeto deve ser incluído em uma dessas classes.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39" name="" descr=""/>
          <p:cNvPicPr/>
          <p:nvPr/>
        </p:nvPicPr>
        <p:blipFill>
          <a:blip r:embed="rId2"/>
          <a:stretch/>
        </p:blipFill>
        <p:spPr>
          <a:xfrm>
            <a:off x="4576680" y="757800"/>
            <a:ext cx="4110120" cy="2899800"/>
          </a:xfrm>
          <a:prstGeom prst="rect">
            <a:avLst/>
          </a:prstGeom>
          <a:ln w="0">
            <a:noFill/>
          </a:ln>
        </p:spPr>
      </p:pic>
      <p:sp>
        <p:nvSpPr>
          <p:cNvPr id="440" name=""/>
          <p:cNvSpPr txBox="1"/>
          <p:nvPr/>
        </p:nvSpPr>
        <p:spPr>
          <a:xfrm>
            <a:off x="228600" y="228600"/>
            <a:ext cx="3594600" cy="346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Ou alternativamente, </a:t>
            </a:r>
            <a:r>
              <a:rPr b="0" lang="en-US" sz="1800" spc="-1" strike="noStrike">
                <a:solidFill>
                  <a:srgbClr val="c9211e"/>
                </a:solidFill>
                <a:latin typeface="Arial"/>
              </a:rPr>
              <a:t>{1 3 6 1 2 1}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1" name="" descr=""/>
          <p:cNvPicPr/>
          <p:nvPr/>
        </p:nvPicPr>
        <p:blipFill>
          <a:blip r:embed="rId1"/>
          <a:stretch/>
        </p:blipFill>
        <p:spPr>
          <a:xfrm>
            <a:off x="1732680" y="478440"/>
            <a:ext cx="5522760" cy="4035960"/>
          </a:xfrm>
          <a:prstGeom prst="rect">
            <a:avLst/>
          </a:prstGeom>
          <a:ln w="0">
            <a:noFill/>
          </a:ln>
        </p:spPr>
      </p:pic>
      <p:sp>
        <p:nvSpPr>
          <p:cNvPr id="442" name=""/>
          <p:cNvSpPr/>
          <p:nvPr/>
        </p:nvSpPr>
        <p:spPr>
          <a:xfrm>
            <a:off x="685800" y="4572000"/>
            <a:ext cx="7771680" cy="3417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Apenas as duas últimas categorias foram especificadas pelo SNMP v2. As oito anteriores já existiam na versão 1.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CustomShape 1"/>
          <p:cNvSpPr/>
          <p:nvPr/>
        </p:nvSpPr>
        <p:spPr>
          <a:xfrm>
            <a:off x="457200" y="274680"/>
            <a:ext cx="8226360" cy="1139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457200">
              <a:lnSpc>
                <a:spcPct val="100000"/>
              </a:lnSpc>
            </a:pPr>
            <a:r>
              <a:rPr b="1" lang="pt-BR" sz="4000" spc="-1" strike="noStrike">
                <a:solidFill>
                  <a:srgbClr val="000000"/>
                </a:solidFill>
                <a:latin typeface="Calibri"/>
                <a:ea typeface="DejaVu Sans"/>
              </a:rPr>
              <a:t>Gerenciamento de falhas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CustomShape 2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Quando ocorre uma falha, é importante que seja resolvida, rapidamente: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Determinar o componente exato onde a falha ocorreu;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Isolar o resto da rede da falha, de tal forma que ela continue a funcionar sem interferências;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Reconfigurar ou modificar a rede para minimizar o impacto da operação sem o componente que falhou;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 defTabSz="4572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pt-BR" sz="2200" spc="-1" strike="noStrike">
                <a:solidFill>
                  <a:srgbClr val="000000"/>
                </a:solidFill>
                <a:latin typeface="Calibri"/>
                <a:ea typeface="DejaVu Sans"/>
              </a:rPr>
              <a:t>Reparar ou trocar o componente com problemas para restaurar a rede ao seu estado anterior.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Application>LibreOffice/7.6.2.1$MacOSX_AARCH64 LibreOffice_project/56f7684011345957bbf33a7ee678afaf4d2ba333</Application>
  <AppVersion>15.0000</AppVersion>
  <Words>3876</Words>
  <Paragraphs>289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en-US</dc:language>
  <cp:lastModifiedBy/>
  <dcterms:modified xsi:type="dcterms:W3CDTF">2023-09-27T15:26:59Z</dcterms:modified>
  <cp:revision>56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41</vt:i4>
  </property>
  <property fmtid="{D5CDD505-2E9C-101B-9397-08002B2CF9AE}" pid="3" name="PresentationFormat">
    <vt:lpwstr>On-screen Show (4:3)</vt:lpwstr>
  </property>
  <property fmtid="{D5CDD505-2E9C-101B-9397-08002B2CF9AE}" pid="4" name="Slides">
    <vt:i4>62</vt:i4>
  </property>
</Properties>
</file>