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61" r:id="rId15"/>
    <p:sldId id="299" r:id="rId16"/>
    <p:sldId id="300" r:id="rId17"/>
    <p:sldId id="316" r:id="rId18"/>
    <p:sldId id="317" r:id="rId19"/>
    <p:sldId id="301" r:id="rId20"/>
    <p:sldId id="318" r:id="rId21"/>
    <p:sldId id="302" r:id="rId22"/>
    <p:sldId id="319" r:id="rId23"/>
    <p:sldId id="303" r:id="rId24"/>
    <p:sldId id="320" r:id="rId25"/>
    <p:sldId id="304" r:id="rId26"/>
    <p:sldId id="321" r:id="rId27"/>
    <p:sldId id="322" r:id="rId28"/>
    <p:sldId id="323" r:id="rId29"/>
    <p:sldId id="324" r:id="rId30"/>
    <p:sldId id="305" r:id="rId31"/>
    <p:sldId id="306" r:id="rId32"/>
    <p:sldId id="307" r:id="rId33"/>
    <p:sldId id="325" r:id="rId34"/>
    <p:sldId id="308" r:id="rId35"/>
    <p:sldId id="263" r:id="rId36"/>
    <p:sldId id="315" r:id="rId37"/>
    <p:sldId id="264" r:id="rId38"/>
    <p:sldId id="335" r:id="rId39"/>
    <p:sldId id="336" r:id="rId40"/>
    <p:sldId id="326" r:id="rId41"/>
    <p:sldId id="337" r:id="rId42"/>
    <p:sldId id="338" r:id="rId43"/>
    <p:sldId id="339" r:id="rId44"/>
    <p:sldId id="340" r:id="rId45"/>
    <p:sldId id="341" r:id="rId46"/>
    <p:sldId id="342" r:id="rId47"/>
    <p:sldId id="343" r:id="rId48"/>
    <p:sldId id="344" r:id="rId49"/>
    <p:sldId id="345" r:id="rId50"/>
    <p:sldId id="346" r:id="rId51"/>
    <p:sldId id="347" r:id="rId52"/>
    <p:sldId id="348" r:id="rId53"/>
    <p:sldId id="349" r:id="rId54"/>
    <p:sldId id="350" r:id="rId55"/>
    <p:sldId id="327" r:id="rId56"/>
    <p:sldId id="328" r:id="rId57"/>
    <p:sldId id="329" r:id="rId58"/>
    <p:sldId id="351" r:id="rId59"/>
    <p:sldId id="352" r:id="rId60"/>
    <p:sldId id="353" r:id="rId61"/>
    <p:sldId id="330" r:id="rId62"/>
    <p:sldId id="354" r:id="rId63"/>
    <p:sldId id="355" r:id="rId64"/>
    <p:sldId id="356" r:id="rId65"/>
    <p:sldId id="331" r:id="rId66"/>
    <p:sldId id="357" r:id="rId67"/>
    <p:sldId id="332" r:id="rId68"/>
    <p:sldId id="333" r:id="rId69"/>
    <p:sldId id="358" r:id="rId70"/>
    <p:sldId id="359" r:id="rId71"/>
    <p:sldId id="360" r:id="rId72"/>
    <p:sldId id="361" r:id="rId73"/>
    <p:sldId id="362" r:id="rId74"/>
    <p:sldId id="363" r:id="rId75"/>
    <p:sldId id="364" r:id="rId76"/>
    <p:sldId id="365" r:id="rId77"/>
    <p:sldId id="266" r:id="rId78"/>
    <p:sldId id="366" r:id="rId79"/>
    <p:sldId id="367" r:id="rId80"/>
    <p:sldId id="368" r:id="rId81"/>
    <p:sldId id="369" r:id="rId82"/>
    <p:sldId id="370" r:id="rId83"/>
    <p:sldId id="371" r:id="rId84"/>
    <p:sldId id="372" r:id="rId85"/>
    <p:sldId id="373" r:id="rId8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92"/>
  </p:normalViewPr>
  <p:slideViewPr>
    <p:cSldViewPr>
      <p:cViewPr varScale="1">
        <p:scale>
          <a:sx n="106" d="100"/>
          <a:sy n="106" d="100"/>
        </p:scale>
        <p:origin x="180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tableStyles" Target="tableStyle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051D7-C853-4AEA-ADCE-8CF8EBE3DF09}" type="datetimeFigureOut">
              <a:rPr lang="pt-BR" smtClean="0"/>
              <a:pPr/>
              <a:t>06/05/2022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96C2D-A52D-46CE-B2F3-D7743964EEA3}" type="slidenum">
              <a:rPr lang="pt-BR" smtClean="0"/>
              <a:pPr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748102"/>
            <a:ext cx="6400800" cy="1752600"/>
          </a:xfrm>
        </p:spPr>
        <p:txBody>
          <a:bodyPr>
            <a:normAutofit lnSpcReduction="10000"/>
          </a:bodyPr>
          <a:lstStyle/>
          <a:p>
            <a:endParaRPr lang="pt-BR" sz="2400" dirty="0"/>
          </a:p>
          <a:p>
            <a:r>
              <a:rPr lang="pt-BR" sz="2400" dirty="0"/>
              <a:t>Prof. Dr. </a:t>
            </a:r>
            <a:r>
              <a:rPr lang="pt-BR" sz="2400" dirty="0" err="1"/>
              <a:t>Kelton</a:t>
            </a:r>
            <a:r>
              <a:rPr lang="pt-BR" sz="2400" dirty="0"/>
              <a:t> Costa</a:t>
            </a:r>
          </a:p>
          <a:p>
            <a:r>
              <a:rPr lang="pt-BR" sz="2400" dirty="0"/>
              <a:t>kelton.costa@gmail.com</a:t>
            </a:r>
          </a:p>
          <a:p>
            <a:r>
              <a:rPr lang="pt-BR" sz="2400" dirty="0" err="1"/>
              <a:t>Kelton.costa@unesp.br</a:t>
            </a:r>
            <a:endParaRPr lang="pt-BR" sz="2400" dirty="0"/>
          </a:p>
        </p:txBody>
      </p:sp>
      <p:sp>
        <p:nvSpPr>
          <p:cNvPr id="5" name="CaixaDeTexto 4"/>
          <p:cNvSpPr txBox="1"/>
          <p:nvPr/>
        </p:nvSpPr>
        <p:spPr>
          <a:xfrm>
            <a:off x="1857356" y="785794"/>
            <a:ext cx="521497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5400" b="1" dirty="0"/>
              <a:t>Protocolo IPv4</a:t>
            </a:r>
          </a:p>
          <a:p>
            <a:pPr algn="ctr"/>
            <a:r>
              <a:rPr lang="pt-BR" sz="4800" dirty="0"/>
              <a:t>Protocolo TCP</a:t>
            </a:r>
          </a:p>
          <a:p>
            <a:pPr algn="ctr"/>
            <a:r>
              <a:rPr lang="pt-BR" sz="4800" dirty="0"/>
              <a:t>Protocolo UDP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071546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542766" y="1147737"/>
            <a:ext cx="1500198" cy="252863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27924" y="3000372"/>
            <a:ext cx="8372476" cy="3071834"/>
          </a:xfrm>
        </p:spPr>
        <p:txBody>
          <a:bodyPr>
            <a:normAutofit/>
          </a:bodyPr>
          <a:lstStyle/>
          <a:p>
            <a:r>
              <a:rPr lang="pt-BR" dirty="0"/>
              <a:t>Sempre haverá dados no </a:t>
            </a:r>
            <a:r>
              <a:rPr lang="pt-BR" dirty="0" err="1"/>
              <a:t>payload</a:t>
            </a:r>
            <a:r>
              <a:rPr lang="pt-BR" dirty="0"/>
              <a:t> do IP, não há IP com </a:t>
            </a:r>
            <a:r>
              <a:rPr lang="pt-BR" dirty="0" err="1"/>
              <a:t>payload</a:t>
            </a:r>
            <a:r>
              <a:rPr lang="pt-BR" dirty="0"/>
              <a:t> vazio.</a:t>
            </a:r>
          </a:p>
          <a:p>
            <a:r>
              <a:rPr lang="pt-BR" dirty="0"/>
              <a:t>Considere 1 byte de dados no </a:t>
            </a:r>
            <a:r>
              <a:rPr lang="pt-BR" dirty="0" err="1"/>
              <a:t>payload</a:t>
            </a:r>
            <a:r>
              <a:rPr lang="pt-BR" dirty="0"/>
              <a:t> (mínimo admissível) , portanto menor valor para esse campo será de </a:t>
            </a:r>
            <a:r>
              <a:rPr lang="pt-BR" sz="2800" b="1" dirty="0"/>
              <a:t>0000000000010101</a:t>
            </a:r>
            <a:r>
              <a:rPr lang="pt-BR" dirty="0"/>
              <a:t> (decimal 21)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071546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542766" y="1147737"/>
            <a:ext cx="1500198" cy="252863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27924" y="3000372"/>
            <a:ext cx="8372476" cy="3071834"/>
          </a:xfrm>
        </p:spPr>
        <p:txBody>
          <a:bodyPr>
            <a:normAutofit/>
          </a:bodyPr>
          <a:lstStyle/>
          <a:p>
            <a:r>
              <a:rPr lang="pt-BR" dirty="0"/>
              <a:t>Um pacote IP poderá ter até 65535 bytes de tamanho. Isso equivale a aproximadamente 64 KB.</a:t>
            </a:r>
          </a:p>
          <a:p>
            <a:r>
              <a:rPr lang="pt-BR" dirty="0"/>
              <a:t>Para saber o tamanho do </a:t>
            </a:r>
            <a:r>
              <a:rPr lang="pt-BR" dirty="0" err="1"/>
              <a:t>payload</a:t>
            </a:r>
            <a:r>
              <a:rPr lang="pt-BR" dirty="0"/>
              <a:t> de um pacote IP</a:t>
            </a:r>
            <a:r>
              <a:rPr lang="pt-BR" sz="2800" dirty="0"/>
              <a:t>:  ((</a:t>
            </a:r>
            <a:r>
              <a:rPr lang="pt-BR" sz="2800" i="1" dirty="0"/>
              <a:t>IHL</a:t>
            </a:r>
            <a:r>
              <a:rPr lang="pt-BR" sz="2800" dirty="0"/>
              <a:t> * 4) – </a:t>
            </a:r>
            <a:r>
              <a:rPr lang="pt-BR" sz="2800" i="1" dirty="0"/>
              <a:t>Total </a:t>
            </a:r>
            <a:r>
              <a:rPr lang="pt-BR" sz="2800" i="1" dirty="0" err="1"/>
              <a:t>Lenght</a:t>
            </a:r>
            <a:r>
              <a:rPr lang="pt-BR" sz="2800" dirty="0"/>
              <a:t>)</a:t>
            </a:r>
            <a:endParaRPr lang="pt-B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071546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2986296" y="1390187"/>
            <a:ext cx="1500198" cy="252863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27924" y="3000372"/>
            <a:ext cx="8372476" cy="3071834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Campo </a:t>
            </a:r>
            <a:r>
              <a:rPr lang="pt-BR" dirty="0" err="1"/>
              <a:t>Identification</a:t>
            </a:r>
            <a:r>
              <a:rPr lang="pt-BR" dirty="0"/>
              <a:t>: trata da fragmentação de pacotes.</a:t>
            </a:r>
          </a:p>
          <a:p>
            <a:r>
              <a:rPr lang="pt-BR" dirty="0"/>
              <a:t>Responsável por identificar o pacote IP, cada pacote possui um número de identificação ≠</a:t>
            </a:r>
          </a:p>
          <a:p>
            <a:r>
              <a:rPr lang="pt-BR" dirty="0"/>
              <a:t>Número possui 16 bits e seu valor é criado em cada conexão (algoritmo de geração de números aleatórios implementado no </a:t>
            </a:r>
            <a:r>
              <a:rPr lang="pt-BR" dirty="0" err="1"/>
              <a:t>kernel</a:t>
            </a:r>
            <a:r>
              <a:rPr lang="pt-BR" dirty="0"/>
              <a:t> do </a:t>
            </a:r>
            <a:r>
              <a:rPr lang="pt-BR" dirty="0" err="1"/>
              <a:t>S.O.</a:t>
            </a:r>
            <a:r>
              <a:rPr lang="pt-BR" dirty="0"/>
              <a:t>)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071546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2986296" y="1390187"/>
            <a:ext cx="1500198" cy="252863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27924" y="3000372"/>
            <a:ext cx="8372476" cy="3071834"/>
          </a:xfrm>
        </p:spPr>
        <p:txBody>
          <a:bodyPr>
            <a:normAutofit lnSpcReduction="10000"/>
          </a:bodyPr>
          <a:lstStyle/>
          <a:p>
            <a:r>
              <a:rPr lang="pt-BR" dirty="0"/>
              <a:t>Os pacotes dentro de uma mesma conexão terão números de identificação seriais.</a:t>
            </a:r>
          </a:p>
          <a:p>
            <a:r>
              <a:rPr lang="pt-BR" dirty="0"/>
              <a:t>Terminada a transmissão da informação em questão, para uma nova informação, será gerado um novo número para o primeiro pacote IP.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dirty="0"/>
              <a:t>Fragmentação de Pacotes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pt-BR" dirty="0"/>
              <a:t>Em vários casos um pacote IP tem que ser fragmentado antes de enviar pela rede. </a:t>
            </a:r>
          </a:p>
          <a:p>
            <a:r>
              <a:rPr lang="pt-BR" dirty="0"/>
              <a:t>Causa: uma rede não é capaz de transmitir um pacote IP de qualquer tamanho. Muitas vezes, os pacotes ficarão maiores do que a capacidade de envio.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dirty="0"/>
              <a:t>Fragmentação de Pacotes</a:t>
            </a:r>
          </a:p>
        </p:txBody>
      </p:sp>
      <p:sp>
        <p:nvSpPr>
          <p:cNvPr id="5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14684"/>
          </a:xfrm>
        </p:spPr>
        <p:txBody>
          <a:bodyPr/>
          <a:lstStyle/>
          <a:p>
            <a:r>
              <a:rPr lang="pt-BR" dirty="0"/>
              <a:t>As redes mais comuns (tipo Ethernet), só conseguem transmitir 1500 bytes de cada vez.</a:t>
            </a:r>
          </a:p>
          <a:p>
            <a:r>
              <a:rPr lang="pt-BR" dirty="0"/>
              <a:t>Caso o IP a ser transmitido tenha, por exemplo, 3500 bytes será necessário quebrá-lo em pedaços.</a:t>
            </a:r>
          </a:p>
          <a:p>
            <a:endParaRPr lang="pt-BR" dirty="0"/>
          </a:p>
        </p:txBody>
      </p:sp>
      <p:grpSp>
        <p:nvGrpSpPr>
          <p:cNvPr id="13" name="Grupo 12"/>
          <p:cNvGrpSpPr/>
          <p:nvPr/>
        </p:nvGrpSpPr>
        <p:grpSpPr>
          <a:xfrm>
            <a:off x="1714480" y="4929198"/>
            <a:ext cx="5214974" cy="571504"/>
            <a:chOff x="1714480" y="4929198"/>
            <a:chExt cx="5214974" cy="571504"/>
          </a:xfrm>
        </p:grpSpPr>
        <p:sp>
          <p:nvSpPr>
            <p:cNvPr id="6" name="Retângulo 5"/>
            <p:cNvSpPr/>
            <p:nvPr/>
          </p:nvSpPr>
          <p:spPr>
            <a:xfrm>
              <a:off x="1714480" y="4929198"/>
              <a:ext cx="185738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8" name="Retângulo 7"/>
            <p:cNvSpPr/>
            <p:nvPr/>
          </p:nvSpPr>
          <p:spPr>
            <a:xfrm>
              <a:off x="3857620" y="4929198"/>
              <a:ext cx="185738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Retângulo 8"/>
            <p:cNvSpPr/>
            <p:nvPr/>
          </p:nvSpPr>
          <p:spPr>
            <a:xfrm>
              <a:off x="6000760" y="4929198"/>
              <a:ext cx="928694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/>
            <p:cNvSpPr/>
            <p:nvPr/>
          </p:nvSpPr>
          <p:spPr>
            <a:xfrm>
              <a:off x="1714480" y="4929198"/>
              <a:ext cx="357190" cy="57150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3857620" y="4929198"/>
              <a:ext cx="357190" cy="57150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6000760" y="4929198"/>
              <a:ext cx="357190" cy="57150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486494" y="1672284"/>
            <a:ext cx="357190" cy="228382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3286124"/>
            <a:ext cx="8372476" cy="3357586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Flags</a:t>
            </a:r>
            <a:r>
              <a:rPr lang="pt-BR" dirty="0"/>
              <a:t>: com a quebra do pacote IP em partes, surge o problema para controlar estes fragmentos.</a:t>
            </a:r>
          </a:p>
          <a:p>
            <a:r>
              <a:rPr lang="pt-BR" dirty="0"/>
              <a:t>Consideração importante: os fragmentos devem necessariamente fazer parte de um algum pacote IP. </a:t>
            </a:r>
            <a:r>
              <a:rPr lang="pt-BR" sz="2800" dirty="0"/>
              <a:t>(através do campo </a:t>
            </a:r>
            <a:r>
              <a:rPr lang="pt-BR" sz="2800" dirty="0" err="1"/>
              <a:t>Identification</a:t>
            </a:r>
            <a:r>
              <a:rPr lang="pt-BR" sz="2800" dirty="0"/>
              <a:t>)</a:t>
            </a:r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486494" y="1672284"/>
            <a:ext cx="357190" cy="228382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3429000"/>
            <a:ext cx="8372476" cy="1000132"/>
          </a:xfrm>
        </p:spPr>
        <p:txBody>
          <a:bodyPr>
            <a:normAutofit lnSpcReduction="10000"/>
          </a:bodyPr>
          <a:lstStyle/>
          <a:p>
            <a:r>
              <a:rPr lang="pt-BR" dirty="0"/>
              <a:t>Campo </a:t>
            </a:r>
            <a:r>
              <a:rPr lang="pt-BR" dirty="0" err="1"/>
              <a:t>Flags</a:t>
            </a:r>
            <a:r>
              <a:rPr lang="pt-BR" dirty="0"/>
              <a:t> é uma medida de controle, possui 3 bits.</a:t>
            </a:r>
          </a:p>
        </p:txBody>
      </p:sp>
      <p:grpSp>
        <p:nvGrpSpPr>
          <p:cNvPr id="12" name="Grupo 11"/>
          <p:cNvGrpSpPr/>
          <p:nvPr/>
        </p:nvGrpSpPr>
        <p:grpSpPr>
          <a:xfrm>
            <a:off x="2428860" y="5072074"/>
            <a:ext cx="4286280" cy="571504"/>
            <a:chOff x="2571736" y="4857760"/>
            <a:chExt cx="4286280" cy="571504"/>
          </a:xfrm>
        </p:grpSpPr>
        <p:sp>
          <p:nvSpPr>
            <p:cNvPr id="9" name="Retângulo 8"/>
            <p:cNvSpPr/>
            <p:nvPr/>
          </p:nvSpPr>
          <p:spPr>
            <a:xfrm>
              <a:off x="2571736" y="4857760"/>
              <a:ext cx="1428760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NONE</a:t>
              </a: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4000496" y="4857760"/>
              <a:ext cx="1428760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DF</a:t>
              </a: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5429256" y="4857760"/>
              <a:ext cx="1428760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MF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857364"/>
            <a:ext cx="8372476" cy="4572032"/>
          </a:xfrm>
        </p:spPr>
        <p:txBody>
          <a:bodyPr>
            <a:normAutofit/>
          </a:bodyPr>
          <a:lstStyle/>
          <a:p>
            <a:r>
              <a:rPr lang="pt-BR" dirty="0" err="1"/>
              <a:t>None</a:t>
            </a:r>
            <a:r>
              <a:rPr lang="pt-BR" dirty="0"/>
              <a:t>: bit reservado para uso futuro e, por enquanto, sempre terá o valor zero.</a:t>
            </a:r>
          </a:p>
          <a:p>
            <a:r>
              <a:rPr lang="pt-BR" dirty="0" err="1"/>
              <a:t>Don´</a:t>
            </a:r>
            <a:r>
              <a:rPr lang="pt-BR" dirty="0"/>
              <a:t>t </a:t>
            </a:r>
            <a:r>
              <a:rPr lang="pt-BR" dirty="0" err="1"/>
              <a:t>fragment</a:t>
            </a:r>
            <a:r>
              <a:rPr lang="pt-BR" dirty="0"/>
              <a:t>: bit utilizado para expressar se poderá ou não haver a fragmentação de pacote. </a:t>
            </a:r>
            <a:r>
              <a:rPr lang="pt-BR" sz="2000" dirty="0"/>
              <a:t>(DF = 0 : </a:t>
            </a:r>
            <a:r>
              <a:rPr lang="pt-BR" sz="2000" dirty="0" err="1"/>
              <a:t>fragment</a:t>
            </a:r>
            <a:r>
              <a:rPr lang="pt-BR" sz="2000" dirty="0"/>
              <a:t>  |  DF = 1 : </a:t>
            </a:r>
            <a:r>
              <a:rPr lang="pt-BR" sz="2000" dirty="0" err="1"/>
              <a:t>don´</a:t>
            </a:r>
            <a:r>
              <a:rPr lang="pt-BR" sz="2000" dirty="0"/>
              <a:t>t </a:t>
            </a:r>
            <a:r>
              <a:rPr lang="pt-BR" sz="2000" dirty="0" err="1"/>
              <a:t>fragment</a:t>
            </a:r>
            <a:r>
              <a:rPr lang="pt-BR" sz="2000" dirty="0"/>
              <a:t>)</a:t>
            </a:r>
          </a:p>
          <a:p>
            <a:r>
              <a:rPr lang="pt-BR" dirty="0"/>
              <a:t>More </a:t>
            </a:r>
            <a:r>
              <a:rPr lang="pt-BR" dirty="0" err="1"/>
              <a:t>fragment</a:t>
            </a:r>
            <a:r>
              <a:rPr lang="pt-BR" dirty="0"/>
              <a:t>: bit responsável em indicar se haverá mais fragmentos de um pacote para chegar ao destino. </a:t>
            </a:r>
            <a:r>
              <a:rPr lang="pt-BR" sz="2000" dirty="0"/>
              <a:t>(MF = 1 : more package)</a:t>
            </a:r>
            <a:endParaRPr lang="pt-BR" dirty="0"/>
          </a:p>
          <a:p>
            <a:endParaRPr lang="pt-BR" dirty="0"/>
          </a:p>
        </p:txBody>
      </p:sp>
      <p:grpSp>
        <p:nvGrpSpPr>
          <p:cNvPr id="2" name="Grupo 11"/>
          <p:cNvGrpSpPr/>
          <p:nvPr/>
        </p:nvGrpSpPr>
        <p:grpSpPr>
          <a:xfrm>
            <a:off x="2428860" y="1142984"/>
            <a:ext cx="4286280" cy="571504"/>
            <a:chOff x="2571736" y="4857760"/>
            <a:chExt cx="4286280" cy="571504"/>
          </a:xfrm>
        </p:grpSpPr>
        <p:sp>
          <p:nvSpPr>
            <p:cNvPr id="9" name="Retângulo 8"/>
            <p:cNvSpPr/>
            <p:nvPr/>
          </p:nvSpPr>
          <p:spPr>
            <a:xfrm>
              <a:off x="2571736" y="4857760"/>
              <a:ext cx="1428760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NONE</a:t>
              </a:r>
            </a:p>
          </p:txBody>
        </p:sp>
        <p:sp>
          <p:nvSpPr>
            <p:cNvPr id="10" name="Retângulo 9"/>
            <p:cNvSpPr/>
            <p:nvPr/>
          </p:nvSpPr>
          <p:spPr>
            <a:xfrm>
              <a:off x="4000496" y="4857760"/>
              <a:ext cx="1428760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DF</a:t>
              </a: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5429256" y="4857760"/>
              <a:ext cx="1428760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MF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871820" y="1700420"/>
            <a:ext cx="1157076" cy="18508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3429000"/>
            <a:ext cx="8572560" cy="3214710"/>
          </a:xfrm>
        </p:spPr>
        <p:txBody>
          <a:bodyPr>
            <a:normAutofit fontScale="92500"/>
          </a:bodyPr>
          <a:lstStyle/>
          <a:p>
            <a:r>
              <a:rPr lang="pt-BR" dirty="0"/>
              <a:t>Campo </a:t>
            </a:r>
            <a:r>
              <a:rPr lang="pt-BR" dirty="0" err="1"/>
              <a:t>Fragment</a:t>
            </a:r>
            <a:r>
              <a:rPr lang="pt-BR" dirty="0"/>
              <a:t> Offset: 13 bits e se refere ao byte inicial de cada fragmento do pacote dividido por oito.</a:t>
            </a:r>
          </a:p>
          <a:p>
            <a:r>
              <a:rPr lang="pt-BR" dirty="0"/>
              <a:t>Responsável pela ordem correta de remontagem dos pacotes.</a:t>
            </a:r>
          </a:p>
          <a:p>
            <a:r>
              <a:rPr lang="pt-BR" dirty="0"/>
              <a:t>O cálculo sempre irá considerar apenas o </a:t>
            </a:r>
            <a:r>
              <a:rPr lang="pt-BR" dirty="0" err="1"/>
              <a:t>payload</a:t>
            </a:r>
            <a:r>
              <a:rPr lang="pt-BR" dirty="0"/>
              <a:t>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Composição de um protocolo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protocolo de rede é composto de duas partes: um cabeçalho (header) e uma área de dados (</a:t>
            </a:r>
            <a:r>
              <a:rPr lang="pt-BR" dirty="0" err="1"/>
              <a:t>payload</a:t>
            </a:r>
            <a:r>
              <a:rPr lang="pt-BR" dirty="0"/>
              <a:t>).</a:t>
            </a:r>
          </a:p>
          <a:p>
            <a:r>
              <a:rPr lang="pt-BR" b="1" dirty="0"/>
              <a:t>Header</a:t>
            </a:r>
            <a:r>
              <a:rPr lang="pt-BR" dirty="0"/>
              <a:t>: informações de tráfego e controle do protocolo</a:t>
            </a:r>
          </a:p>
          <a:p>
            <a:r>
              <a:rPr lang="pt-BR" b="1" dirty="0" err="1"/>
              <a:t>Payload</a:t>
            </a:r>
            <a:r>
              <a:rPr lang="pt-BR" dirty="0"/>
              <a:t>: é responsável por armazenar os dados que irão trafegar entre hosts.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500726"/>
          </a:xfrm>
        </p:spPr>
        <p:txBody>
          <a:bodyPr>
            <a:normAutofit fontScale="92500"/>
          </a:bodyPr>
          <a:lstStyle/>
          <a:p>
            <a:r>
              <a:rPr lang="pt-BR" dirty="0"/>
              <a:t>ex. Campo </a:t>
            </a:r>
            <a:r>
              <a:rPr lang="pt-BR" dirty="0" err="1"/>
              <a:t>Fragment</a:t>
            </a:r>
            <a:r>
              <a:rPr lang="pt-BR" dirty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i="1" dirty="0"/>
              <a:t>(case)</a:t>
            </a:r>
          </a:p>
          <a:p>
            <a:r>
              <a:rPr lang="pt-BR" dirty="0"/>
              <a:t>manipular um pacote de 3000 bytes. cada fragmento limitado a 1500 bytes de tamanho total e o cabeçalho 20 bytes, o </a:t>
            </a:r>
            <a:r>
              <a:rPr lang="pt-BR" dirty="0" err="1"/>
              <a:t>payload</a:t>
            </a:r>
            <a:r>
              <a:rPr lang="pt-BR" dirty="0"/>
              <a:t> será 1480 bytes.</a:t>
            </a:r>
          </a:p>
          <a:p>
            <a:r>
              <a:rPr lang="pt-BR" dirty="0"/>
              <a:t>O </a:t>
            </a:r>
            <a:r>
              <a:rPr lang="pt-BR" dirty="0" err="1"/>
              <a:t>payload</a:t>
            </a:r>
            <a:r>
              <a:rPr lang="pt-BR" dirty="0"/>
              <a:t> do 1º fragmento irá de 0 a 1479. Considerando o </a:t>
            </a:r>
            <a:r>
              <a:rPr lang="pt-BR" dirty="0" err="1"/>
              <a:t>payload</a:t>
            </a:r>
            <a:r>
              <a:rPr lang="pt-BR" dirty="0"/>
              <a:t>, o </a:t>
            </a:r>
            <a:r>
              <a:rPr lang="pt-BR" i="1" dirty="0" err="1"/>
              <a:t>F.O.</a:t>
            </a:r>
            <a:r>
              <a:rPr lang="pt-BR" i="1" dirty="0"/>
              <a:t> = 0/8 = 0</a:t>
            </a:r>
          </a:p>
          <a:p>
            <a:r>
              <a:rPr lang="pt-BR" dirty="0"/>
              <a:t>A segunda parte do </a:t>
            </a:r>
            <a:r>
              <a:rPr lang="pt-BR" dirty="0" err="1"/>
              <a:t>payload</a:t>
            </a:r>
            <a:r>
              <a:rPr lang="pt-BR" dirty="0"/>
              <a:t>  irá de 1480 a 2959, ou seja, </a:t>
            </a:r>
            <a:r>
              <a:rPr lang="pt-BR" i="1" dirty="0"/>
              <a:t>F.O. = 1480/8 = 185</a:t>
            </a:r>
          </a:p>
          <a:p>
            <a:r>
              <a:rPr lang="pt-BR" dirty="0"/>
              <a:t>O terceiro e último irá de 2960 a 2979, ou seja, </a:t>
            </a:r>
            <a:r>
              <a:rPr lang="pt-BR" i="1" dirty="0" err="1"/>
              <a:t>F.O.</a:t>
            </a:r>
            <a:r>
              <a:rPr lang="pt-BR" i="1" dirty="0"/>
              <a:t> = 2960/8 = 370. </a:t>
            </a:r>
          </a:p>
          <a:p>
            <a:r>
              <a:rPr lang="pt-BR" sz="2600" b="1" i="1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en-US" sz="2600" b="1" i="1" dirty="0">
                <a:solidFill>
                  <a:schemeClr val="tx2">
                    <a:lumMod val="75000"/>
                  </a:schemeClr>
                </a:solidFill>
              </a:rPr>
              <a:t>placing the fragments in ascending order  0  : 185 : 370]</a:t>
            </a:r>
            <a:endParaRPr lang="pt-BR" sz="3900" b="1" i="1" dirty="0">
              <a:solidFill>
                <a:schemeClr val="tx2">
                  <a:lumMod val="75000"/>
                </a:schemeClr>
              </a:solidFill>
            </a:endParaRPr>
          </a:p>
          <a:p>
            <a:endParaRPr lang="pt-BR" i="1" dirty="0"/>
          </a:p>
          <a:p>
            <a:endParaRPr lang="pt-BR" dirty="0"/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014432" y="1928802"/>
            <a:ext cx="714380" cy="21431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429000"/>
            <a:ext cx="8372476" cy="3143272"/>
          </a:xfrm>
        </p:spPr>
        <p:txBody>
          <a:bodyPr/>
          <a:lstStyle/>
          <a:p>
            <a:r>
              <a:rPr lang="pt-BR" dirty="0"/>
              <a:t>Campo TTL: Criado para que pacotes “morram” depois de um tempo caso não encontre seu destino.</a:t>
            </a:r>
          </a:p>
          <a:p>
            <a:r>
              <a:rPr lang="pt-BR" dirty="0"/>
              <a:t>Baseado na passagem por cada roteador, decrementando 1 no TTL. Nome técnico da passagem do pacote pelo roteador: HOP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142984"/>
            <a:ext cx="8372476" cy="3143272"/>
          </a:xfrm>
        </p:spPr>
        <p:txBody>
          <a:bodyPr/>
          <a:lstStyle/>
          <a:p>
            <a:r>
              <a:rPr lang="pt-BR" dirty="0"/>
              <a:t>Campo TTL: possui 8 bits [range de 0 a 255]</a:t>
            </a:r>
          </a:p>
          <a:p>
            <a:r>
              <a:rPr lang="pt-BR" dirty="0"/>
              <a:t>Cada </a:t>
            </a:r>
            <a:r>
              <a:rPr lang="pt-BR" dirty="0" err="1"/>
              <a:t>S.O.</a:t>
            </a:r>
            <a:r>
              <a:rPr lang="pt-BR" dirty="0"/>
              <a:t> possui um TTL padrão, Windows gera TTL com 128, Linux com 64, Unix e derivados 32.</a:t>
            </a:r>
          </a:p>
        </p:txBody>
      </p:sp>
      <p:grpSp>
        <p:nvGrpSpPr>
          <p:cNvPr id="14" name="Grupo 13"/>
          <p:cNvGrpSpPr/>
          <p:nvPr/>
        </p:nvGrpSpPr>
        <p:grpSpPr>
          <a:xfrm>
            <a:off x="1357290" y="3571876"/>
            <a:ext cx="6372225" cy="2798224"/>
            <a:chOff x="1357290" y="3571876"/>
            <a:chExt cx="6372225" cy="2798224"/>
          </a:xfrm>
        </p:grpSpPr>
        <p:pic>
          <p:nvPicPr>
            <p:cNvPr id="9" name="Imagem 8" descr="Pingmais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57290" y="3571876"/>
              <a:ext cx="6372225" cy="2419350"/>
            </a:xfrm>
            <a:prstGeom prst="rect">
              <a:avLst/>
            </a:prstGeom>
          </p:spPr>
        </p:pic>
        <p:sp>
          <p:nvSpPr>
            <p:cNvPr id="10" name="Elipse 9"/>
            <p:cNvSpPr/>
            <p:nvPr/>
          </p:nvSpPr>
          <p:spPr>
            <a:xfrm>
              <a:off x="4929190" y="4357694"/>
              <a:ext cx="928694" cy="64294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1" name="CaixaDeTexto 10"/>
            <p:cNvSpPr txBox="1"/>
            <p:nvPr/>
          </p:nvSpPr>
          <p:spPr>
            <a:xfrm>
              <a:off x="3286116" y="6000768"/>
              <a:ext cx="25717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i="1" dirty="0"/>
                <a:t>ex. 128 – 116 = 12 </a:t>
              </a:r>
              <a:r>
                <a:rPr lang="pt-BR" i="1" dirty="0" err="1"/>
                <a:t>router</a:t>
              </a:r>
              <a:endParaRPr lang="pt-BR" i="1" dirty="0"/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2400724" y="4014572"/>
              <a:ext cx="599640" cy="855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rgbClr val="FFC000"/>
                </a:solidFill>
              </a:endParaRPr>
            </a:p>
          </p:txBody>
        </p:sp>
        <p:sp>
          <p:nvSpPr>
            <p:cNvPr id="13" name="Retângulo 12"/>
            <p:cNvSpPr/>
            <p:nvPr/>
          </p:nvSpPr>
          <p:spPr>
            <a:xfrm>
              <a:off x="3101036" y="4242954"/>
              <a:ext cx="599640" cy="855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rgbClr val="FFC000"/>
                </a:solidFill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772114" y="1928802"/>
            <a:ext cx="714380" cy="21431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429000"/>
            <a:ext cx="8372476" cy="2786082"/>
          </a:xfrm>
        </p:spPr>
        <p:txBody>
          <a:bodyPr/>
          <a:lstStyle/>
          <a:p>
            <a:r>
              <a:rPr lang="pt-BR" dirty="0"/>
              <a:t>Campo </a:t>
            </a:r>
            <a:r>
              <a:rPr lang="pt-BR" dirty="0" err="1"/>
              <a:t>Protocol</a:t>
            </a:r>
            <a:r>
              <a:rPr lang="pt-BR" dirty="0"/>
              <a:t>: Informa o que será encontrado no </a:t>
            </a:r>
            <a:r>
              <a:rPr lang="pt-BR" dirty="0" err="1"/>
              <a:t>payload</a:t>
            </a:r>
            <a:r>
              <a:rPr lang="pt-BR" dirty="0"/>
              <a:t> IP, ou seja, sempre irá transportar um protocolo no </a:t>
            </a:r>
            <a:r>
              <a:rPr lang="pt-BR" dirty="0" err="1"/>
              <a:t>payload</a:t>
            </a:r>
            <a:r>
              <a:rPr lang="pt-BR" dirty="0"/>
              <a:t>.</a:t>
            </a:r>
          </a:p>
          <a:p>
            <a:r>
              <a:rPr lang="pt-BR" dirty="0"/>
              <a:t>Chamados de protocolos IP. ex. ICMP, TCP, UDP.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429000"/>
            <a:ext cx="8372476" cy="3143272"/>
          </a:xfrm>
        </p:spPr>
        <p:txBody>
          <a:bodyPr>
            <a:normAutofit lnSpcReduction="10000"/>
          </a:bodyPr>
          <a:lstStyle/>
          <a:p>
            <a:r>
              <a:rPr lang="pt-BR" dirty="0"/>
              <a:t>Campo </a:t>
            </a:r>
            <a:r>
              <a:rPr lang="pt-BR" dirty="0" err="1"/>
              <a:t>Protocol</a:t>
            </a:r>
            <a:r>
              <a:rPr lang="pt-BR" dirty="0"/>
              <a:t>: possui 8 bits admite números de 0 a 255. Cada número representa um protocolo IP.</a:t>
            </a:r>
          </a:p>
          <a:p>
            <a:r>
              <a:rPr lang="pt-BR" dirty="0"/>
              <a:t>ICMP = 1 [00000001]</a:t>
            </a:r>
          </a:p>
          <a:p>
            <a:r>
              <a:rPr lang="pt-BR" dirty="0"/>
              <a:t>UDP = 6 [00000110]</a:t>
            </a:r>
          </a:p>
          <a:p>
            <a:r>
              <a:rPr lang="pt-BR" dirty="0"/>
              <a:t>TCP = 17 [ 00010001]</a:t>
            </a:r>
          </a:p>
        </p:txBody>
      </p:sp>
      <p:grpSp>
        <p:nvGrpSpPr>
          <p:cNvPr id="15" name="Grupo 14"/>
          <p:cNvGrpSpPr/>
          <p:nvPr/>
        </p:nvGrpSpPr>
        <p:grpSpPr>
          <a:xfrm>
            <a:off x="1714480" y="1071546"/>
            <a:ext cx="3786214" cy="2214578"/>
            <a:chOff x="1714480" y="1071546"/>
            <a:chExt cx="3786214" cy="2214578"/>
          </a:xfrm>
        </p:grpSpPr>
        <p:sp>
          <p:nvSpPr>
            <p:cNvPr id="9" name="Retângulo 8"/>
            <p:cNvSpPr/>
            <p:nvPr/>
          </p:nvSpPr>
          <p:spPr>
            <a:xfrm>
              <a:off x="3643306" y="1071546"/>
              <a:ext cx="1857388" cy="22145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Retângulo 9"/>
            <p:cNvSpPr/>
            <p:nvPr/>
          </p:nvSpPr>
          <p:spPr>
            <a:xfrm>
              <a:off x="3643306" y="1071546"/>
              <a:ext cx="1857388" cy="2762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Cabeçalho IP</a:t>
              </a:r>
            </a:p>
          </p:txBody>
        </p:sp>
        <p:sp>
          <p:nvSpPr>
            <p:cNvPr id="11" name="Retângulo 10"/>
            <p:cNvSpPr/>
            <p:nvPr/>
          </p:nvSpPr>
          <p:spPr>
            <a:xfrm>
              <a:off x="3839008" y="1428736"/>
              <a:ext cx="1490674" cy="17764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err="1">
                  <a:solidFill>
                    <a:schemeClr val="tx1"/>
                  </a:solidFill>
                </a:rPr>
                <a:t>Payload</a:t>
              </a:r>
              <a:r>
                <a:rPr lang="pt-BR" dirty="0">
                  <a:solidFill>
                    <a:schemeClr val="tx1"/>
                  </a:solidFill>
                </a:rPr>
                <a:t> UDP</a:t>
              </a:r>
            </a:p>
          </p:txBody>
        </p:sp>
        <p:sp>
          <p:nvSpPr>
            <p:cNvPr id="12" name="Retângulo 11"/>
            <p:cNvSpPr/>
            <p:nvPr/>
          </p:nvSpPr>
          <p:spPr>
            <a:xfrm>
              <a:off x="3843552" y="1440456"/>
              <a:ext cx="1500198" cy="347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Cabeçalho UDP</a:t>
              </a:r>
            </a:p>
          </p:txBody>
        </p:sp>
        <p:sp>
          <p:nvSpPr>
            <p:cNvPr id="13" name="Chave esquerda 12"/>
            <p:cNvSpPr/>
            <p:nvPr/>
          </p:nvSpPr>
          <p:spPr>
            <a:xfrm>
              <a:off x="3143240" y="1357298"/>
              <a:ext cx="571504" cy="192882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1714480" y="2143116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dirty="0" err="1"/>
                <a:t>Payload</a:t>
              </a:r>
              <a:r>
                <a:rPr lang="pt-BR" dirty="0"/>
                <a:t> IP</a:t>
              </a:r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500562" y="1928802"/>
            <a:ext cx="1500198" cy="21431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429000"/>
            <a:ext cx="8372476" cy="2857520"/>
          </a:xfrm>
        </p:spPr>
        <p:txBody>
          <a:bodyPr>
            <a:normAutofit/>
          </a:bodyPr>
          <a:lstStyle/>
          <a:p>
            <a:r>
              <a:rPr lang="pt-BR" dirty="0"/>
              <a:t>Campo Header </a:t>
            </a:r>
            <a:r>
              <a:rPr lang="pt-BR" dirty="0" err="1"/>
              <a:t>Checksum</a:t>
            </a:r>
            <a:r>
              <a:rPr lang="pt-BR" dirty="0"/>
              <a:t>: responsável por garantir que o cabeçalho transitará íntegro. </a:t>
            </a:r>
          </a:p>
          <a:p>
            <a:r>
              <a:rPr lang="pt-BR" dirty="0"/>
              <a:t>Possui 16 bits (0 a 65535) e calculado com base nas informações nos campos existentes no cabeçalho.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14366" y="1000108"/>
            <a:ext cx="8372476" cy="2428892"/>
          </a:xfrm>
        </p:spPr>
        <p:txBody>
          <a:bodyPr>
            <a:normAutofit/>
          </a:bodyPr>
          <a:lstStyle/>
          <a:p>
            <a:r>
              <a:rPr lang="pt-BR" dirty="0"/>
              <a:t>ex. Campo Header </a:t>
            </a:r>
            <a:r>
              <a:rPr lang="pt-BR" dirty="0" err="1"/>
              <a:t>Checksum</a:t>
            </a:r>
            <a:r>
              <a:rPr lang="pt-BR" dirty="0"/>
              <a:t> </a:t>
            </a:r>
            <a:r>
              <a:rPr lang="pt-BR" i="1" dirty="0"/>
              <a:t>(case)</a:t>
            </a:r>
          </a:p>
          <a:p>
            <a:r>
              <a:rPr lang="pt-BR" dirty="0"/>
              <a:t>Um cabeçalho IP com os números convertidos em hexadecimal.</a:t>
            </a:r>
          </a:p>
          <a:p>
            <a:r>
              <a:rPr lang="pt-BR" dirty="0"/>
              <a:t>Considerando que cada linha possui 4 bytes:</a:t>
            </a:r>
          </a:p>
        </p:txBody>
      </p:sp>
      <p:sp>
        <p:nvSpPr>
          <p:cNvPr id="9" name="Retângulo 8"/>
          <p:cNvSpPr/>
          <p:nvPr/>
        </p:nvSpPr>
        <p:spPr>
          <a:xfrm>
            <a:off x="3714744" y="3786190"/>
            <a:ext cx="1500198" cy="22860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45 00 05 dc</a:t>
            </a:r>
          </a:p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89 9b 20 00</a:t>
            </a:r>
          </a:p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40 01 49 d0</a:t>
            </a:r>
          </a:p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C0 a8 00 64</a:t>
            </a:r>
          </a:p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C0 a8 00 01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14366" y="1000108"/>
            <a:ext cx="8372476" cy="2428892"/>
          </a:xfrm>
        </p:spPr>
        <p:txBody>
          <a:bodyPr>
            <a:normAutofit/>
          </a:bodyPr>
          <a:lstStyle/>
          <a:p>
            <a:r>
              <a:rPr lang="pt-BR" dirty="0"/>
              <a:t>Dessa forma que um cabeçalho IP se parece</a:t>
            </a:r>
          </a:p>
          <a:p>
            <a:r>
              <a:rPr lang="pt-BR" dirty="0"/>
              <a:t>Primeiro byte é a junção de Version e IHL</a:t>
            </a:r>
          </a:p>
          <a:p>
            <a:r>
              <a:rPr lang="pt-BR" dirty="0"/>
              <a:t>IHL = 45h = </a:t>
            </a:r>
            <a:r>
              <a:rPr lang="pt-BR" dirty="0">
                <a:solidFill>
                  <a:srgbClr val="FF0000"/>
                </a:solidFill>
              </a:rPr>
              <a:t>0100</a:t>
            </a:r>
            <a:r>
              <a:rPr lang="pt-BR" dirty="0">
                <a:solidFill>
                  <a:srgbClr val="0070C0"/>
                </a:solidFill>
              </a:rPr>
              <a:t>0101</a:t>
            </a:r>
          </a:p>
        </p:txBody>
      </p:sp>
      <p:sp>
        <p:nvSpPr>
          <p:cNvPr id="9" name="Retângulo 8"/>
          <p:cNvSpPr/>
          <p:nvPr/>
        </p:nvSpPr>
        <p:spPr>
          <a:xfrm>
            <a:off x="3714744" y="3000372"/>
            <a:ext cx="1500198" cy="1357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solidFill>
                  <a:sysClr val="windowText" lastClr="000000"/>
                </a:solidFill>
              </a:rPr>
              <a:t>45 </a:t>
            </a:r>
            <a:r>
              <a:rPr lang="pt-BR" sz="1400" dirty="0">
                <a:solidFill>
                  <a:sysClr val="windowText" lastClr="000000"/>
                </a:solidFill>
              </a:rPr>
              <a:t>00 05 dc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89 9b 20 00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40 01 49 d0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C0 a8 00 64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C0 a8 00 01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28596" y="4643446"/>
            <a:ext cx="8372476" cy="2000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 primeiros bits (</a:t>
            </a: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0100</a:t>
            </a: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pt-BR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Version = 4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baseline="0" dirty="0"/>
              <a:t>4 últimos</a:t>
            </a:r>
            <a:r>
              <a:rPr lang="pt-BR" sz="3200" dirty="0"/>
              <a:t> bits (</a:t>
            </a:r>
            <a:r>
              <a:rPr lang="pt-BR" sz="3200" dirty="0">
                <a:solidFill>
                  <a:srgbClr val="0070C0"/>
                </a:solidFill>
              </a:rPr>
              <a:t>0101</a:t>
            </a:r>
            <a:r>
              <a:rPr lang="pt-BR" sz="3200" dirty="0"/>
              <a:t>) = IHL = 5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– Cálculo do CHECKSUM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14366" y="1000108"/>
            <a:ext cx="8372476" cy="1285884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Identificar os bytes que formam o </a:t>
            </a:r>
            <a:r>
              <a:rPr lang="pt-BR" dirty="0" err="1"/>
              <a:t>checksum</a:t>
            </a:r>
            <a:r>
              <a:rPr lang="pt-BR" dirty="0"/>
              <a:t>, ou seja, bytes 11 e 12 (49 e d0)</a:t>
            </a:r>
          </a:p>
          <a:p>
            <a:r>
              <a:rPr lang="pt-BR" dirty="0"/>
              <a:t>Alterar (49 d0) para (00 00)</a:t>
            </a:r>
          </a:p>
        </p:txBody>
      </p:sp>
      <p:sp>
        <p:nvSpPr>
          <p:cNvPr id="9" name="Retângulo 8"/>
          <p:cNvSpPr/>
          <p:nvPr/>
        </p:nvSpPr>
        <p:spPr>
          <a:xfrm>
            <a:off x="2357422" y="2714620"/>
            <a:ext cx="1500198" cy="1357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45</a:t>
            </a:r>
            <a:r>
              <a:rPr lang="pt-BR" sz="1400" b="1" dirty="0">
                <a:solidFill>
                  <a:sysClr val="windowText" lastClr="000000"/>
                </a:solidFill>
              </a:rPr>
              <a:t> </a:t>
            </a:r>
            <a:r>
              <a:rPr lang="pt-BR" sz="1400" dirty="0">
                <a:solidFill>
                  <a:sysClr val="windowText" lastClr="000000"/>
                </a:solidFill>
              </a:rPr>
              <a:t>00 05 dc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89 9b 20 00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40 01 </a:t>
            </a:r>
            <a:r>
              <a:rPr lang="pt-BR" sz="2000" b="1" dirty="0">
                <a:solidFill>
                  <a:sysClr val="windowText" lastClr="000000"/>
                </a:solidFill>
              </a:rPr>
              <a:t>49 d0</a:t>
            </a:r>
            <a:endParaRPr lang="pt-BR" sz="1400" b="1" dirty="0">
              <a:solidFill>
                <a:sysClr val="windowText" lastClr="000000"/>
              </a:solidFill>
            </a:endParaRP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C0 a8 00 64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C0 a8 00 01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28596" y="4643446"/>
            <a:ext cx="8372476" cy="2000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Somar os valores</a:t>
            </a:r>
            <a:r>
              <a:rPr kumimoji="0" lang="pt-BR" sz="3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2 em 2 bytes: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2000" b="1" baseline="0" dirty="0"/>
              <a:t>[</a:t>
            </a:r>
            <a:r>
              <a:rPr lang="pt-BR" sz="2000" baseline="0" dirty="0"/>
              <a:t>45</a:t>
            </a:r>
            <a:r>
              <a:rPr lang="pt-BR" sz="2000" dirty="0"/>
              <a:t>00 + 05dc + 899b + 2000 + 4001 + 0000 + c0a8 + 0064 + c0a8 + 0001</a:t>
            </a:r>
            <a:r>
              <a:rPr lang="pt-BR" sz="2000" b="1" dirty="0"/>
              <a:t>]</a:t>
            </a:r>
            <a:endParaRPr kumimoji="0" lang="pt-BR" sz="2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4643438" y="2714620"/>
            <a:ext cx="1500198" cy="13573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45</a:t>
            </a:r>
            <a:r>
              <a:rPr lang="pt-BR" sz="1400" b="1" dirty="0">
                <a:solidFill>
                  <a:sysClr val="windowText" lastClr="000000"/>
                </a:solidFill>
              </a:rPr>
              <a:t> </a:t>
            </a:r>
            <a:r>
              <a:rPr lang="pt-BR" sz="1400" dirty="0">
                <a:solidFill>
                  <a:sysClr val="windowText" lastClr="000000"/>
                </a:solidFill>
              </a:rPr>
              <a:t>00 05 dc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89 9b 20 00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40 01 </a:t>
            </a:r>
            <a:r>
              <a:rPr lang="pt-BR" sz="2000" b="1" dirty="0">
                <a:solidFill>
                  <a:sysClr val="windowText" lastClr="000000"/>
                </a:solidFill>
              </a:rPr>
              <a:t>00 00</a:t>
            </a:r>
            <a:endParaRPr lang="pt-BR" sz="1400" b="1" dirty="0">
              <a:solidFill>
                <a:sysClr val="windowText" lastClr="000000"/>
              </a:solidFill>
            </a:endParaRP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C0 a8 00 64</a:t>
            </a:r>
          </a:p>
          <a:p>
            <a:pPr algn="ctr"/>
            <a:r>
              <a:rPr lang="pt-BR" sz="1400" dirty="0">
                <a:solidFill>
                  <a:sysClr val="windowText" lastClr="000000"/>
                </a:solidFill>
              </a:rPr>
              <a:t>C0 a8 00 01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– Cálculo do CHECKSUM</a:t>
            </a:r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14366" y="1000108"/>
            <a:ext cx="8372476" cy="3714776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Realizar soma (resultado = </a:t>
            </a:r>
            <a:r>
              <a:rPr lang="pt-BR" dirty="0">
                <a:solidFill>
                  <a:srgbClr val="FF0000"/>
                </a:solidFill>
              </a:rPr>
              <a:t>0002</a:t>
            </a:r>
            <a:r>
              <a:rPr lang="pt-BR" dirty="0">
                <a:solidFill>
                  <a:srgbClr val="0070C0"/>
                </a:solidFill>
              </a:rPr>
              <a:t>b62d</a:t>
            </a:r>
            <a:r>
              <a:rPr lang="pt-BR" dirty="0"/>
              <a:t> = 177.709</a:t>
            </a:r>
          </a:p>
          <a:p>
            <a:r>
              <a:rPr lang="pt-BR" dirty="0"/>
              <a:t>Separar resultado de 2 em 2 bits e somar:</a:t>
            </a:r>
          </a:p>
          <a:p>
            <a:r>
              <a:rPr lang="pt-BR" dirty="0">
                <a:solidFill>
                  <a:srgbClr val="FF0000"/>
                </a:solidFill>
              </a:rPr>
              <a:t>0002</a:t>
            </a:r>
            <a:r>
              <a:rPr lang="pt-BR" dirty="0"/>
              <a:t> + </a:t>
            </a:r>
            <a:r>
              <a:rPr lang="pt-BR" dirty="0">
                <a:solidFill>
                  <a:srgbClr val="0070C0"/>
                </a:solidFill>
              </a:rPr>
              <a:t>b6d2 </a:t>
            </a:r>
            <a:r>
              <a:rPr lang="pt-BR" dirty="0"/>
              <a:t>= b62f</a:t>
            </a:r>
          </a:p>
          <a:p>
            <a:r>
              <a:rPr lang="pt-BR" dirty="0"/>
              <a:t>Converter o resultado para binário e trocar todos os bits 1 por 0 e todos os bits 0 por 1.</a:t>
            </a:r>
          </a:p>
          <a:p>
            <a:r>
              <a:rPr lang="pt-BR" dirty="0"/>
              <a:t>Mesma coisa que pegar o resultado </a:t>
            </a:r>
            <a:r>
              <a:rPr lang="pt-BR" b="1" dirty="0"/>
              <a:t>b62f</a:t>
            </a:r>
            <a:r>
              <a:rPr lang="pt-BR" dirty="0"/>
              <a:t> e subtraí-lo de </a:t>
            </a:r>
            <a:r>
              <a:rPr lang="pt-BR" b="1" dirty="0" err="1"/>
              <a:t>ffff</a:t>
            </a:r>
            <a:r>
              <a:rPr lang="pt-BR" dirty="0"/>
              <a:t>.</a:t>
            </a:r>
          </a:p>
          <a:p>
            <a:r>
              <a:rPr lang="pt-BR" b="1" dirty="0" err="1"/>
              <a:t>ffff</a:t>
            </a:r>
            <a:r>
              <a:rPr lang="pt-BR" b="1" dirty="0"/>
              <a:t> – b62f = 49d0</a:t>
            </a:r>
          </a:p>
          <a:p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3571868" y="4643446"/>
            <a:ext cx="1571636" cy="18573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45 00 05 dc</a:t>
            </a:r>
          </a:p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89 9b 20 00</a:t>
            </a:r>
          </a:p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40 01 </a:t>
            </a:r>
            <a:r>
              <a:rPr lang="pt-BR" sz="2400" b="1" dirty="0">
                <a:solidFill>
                  <a:sysClr val="windowText" lastClr="000000"/>
                </a:solidFill>
              </a:rPr>
              <a:t>49 d0</a:t>
            </a:r>
            <a:endParaRPr lang="pt-BR" b="1" dirty="0">
              <a:solidFill>
                <a:sysClr val="windowText" lastClr="000000"/>
              </a:solidFill>
            </a:endParaRPr>
          </a:p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C0 a8 00 64</a:t>
            </a:r>
          </a:p>
          <a:p>
            <a:pPr algn="ctr"/>
            <a:r>
              <a:rPr lang="pt-BR" dirty="0">
                <a:solidFill>
                  <a:sysClr val="windowText" lastClr="000000"/>
                </a:solidFill>
              </a:rPr>
              <a:t>C0 a8 00 01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t-BR" dirty="0"/>
              <a:t>Composição de um protocolo 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3357554" y="1428736"/>
            <a:ext cx="2071702" cy="2729810"/>
            <a:chOff x="3286116" y="1985074"/>
            <a:chExt cx="2071702" cy="2729810"/>
          </a:xfrm>
        </p:grpSpPr>
        <p:sp>
          <p:nvSpPr>
            <p:cNvPr id="5" name="Retângulo 4"/>
            <p:cNvSpPr/>
            <p:nvPr/>
          </p:nvSpPr>
          <p:spPr>
            <a:xfrm>
              <a:off x="3286116" y="2000240"/>
              <a:ext cx="2071702" cy="271464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PAYLOAD</a:t>
              </a:r>
            </a:p>
          </p:txBody>
        </p:sp>
        <p:sp>
          <p:nvSpPr>
            <p:cNvPr id="6" name="Retângulo 5"/>
            <p:cNvSpPr/>
            <p:nvPr/>
          </p:nvSpPr>
          <p:spPr>
            <a:xfrm>
              <a:off x="3286116" y="1985074"/>
              <a:ext cx="2071702" cy="571504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Cabeçalho</a:t>
              </a:r>
            </a:p>
          </p:txBody>
        </p:sp>
      </p:grp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485804" y="4672034"/>
            <a:ext cx="8229600" cy="1685924"/>
          </a:xfrm>
        </p:spPr>
        <p:txBody>
          <a:bodyPr/>
          <a:lstStyle/>
          <a:p>
            <a:r>
              <a:rPr lang="pt-BR" dirty="0"/>
              <a:t>O protocolo IP descrito pela RFC 791 de setembro de 1981, descreve o cabeçalho utilizado.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014432" y="2157184"/>
            <a:ext cx="3000396" cy="21431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3429000"/>
            <a:ext cx="8372476" cy="1857388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Campo Source </a:t>
            </a:r>
            <a:r>
              <a:rPr lang="pt-BR" dirty="0" err="1"/>
              <a:t>Address</a:t>
            </a:r>
            <a:r>
              <a:rPr lang="pt-BR" dirty="0"/>
              <a:t>: campo obrigatório, possui 4 bytes</a:t>
            </a:r>
          </a:p>
          <a:p>
            <a:r>
              <a:rPr lang="pt-BR" dirty="0"/>
              <a:t>Maior dado que compõe o cabeçalho</a:t>
            </a:r>
          </a:p>
          <a:p>
            <a:r>
              <a:rPr lang="pt-BR" dirty="0"/>
              <a:t>Motivo pelo qual o cabeçalho IP tem 32 bits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014432" y="2400732"/>
            <a:ext cx="3000396" cy="21431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3429000"/>
            <a:ext cx="8372476" cy="1685924"/>
          </a:xfrm>
        </p:spPr>
        <p:txBody>
          <a:bodyPr/>
          <a:lstStyle/>
          <a:p>
            <a:r>
              <a:rPr lang="pt-BR" dirty="0"/>
              <a:t>Campo </a:t>
            </a:r>
            <a:r>
              <a:rPr lang="pt-BR" dirty="0" err="1"/>
              <a:t>Destination</a:t>
            </a:r>
            <a:r>
              <a:rPr lang="pt-BR" dirty="0"/>
              <a:t> </a:t>
            </a:r>
            <a:r>
              <a:rPr lang="pt-BR" dirty="0" err="1"/>
              <a:t>Address</a:t>
            </a:r>
            <a:r>
              <a:rPr lang="pt-BR" dirty="0"/>
              <a:t>: último campo obrigatório em um cabeçalho IP.</a:t>
            </a:r>
          </a:p>
          <a:p>
            <a:r>
              <a:rPr lang="pt-BR" dirty="0"/>
              <a:t>Contém o endereço IP do host destino.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014432" y="2629114"/>
            <a:ext cx="3000396" cy="21431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3429000"/>
            <a:ext cx="8372476" cy="3071834"/>
          </a:xfrm>
        </p:spPr>
        <p:txBody>
          <a:bodyPr>
            <a:normAutofit fontScale="92500"/>
          </a:bodyPr>
          <a:lstStyle/>
          <a:p>
            <a:r>
              <a:rPr lang="pt-BR" dirty="0"/>
              <a:t>Campo </a:t>
            </a:r>
            <a:r>
              <a:rPr lang="pt-BR" b="1" dirty="0" err="1"/>
              <a:t>Options</a:t>
            </a:r>
            <a:r>
              <a:rPr lang="pt-BR" dirty="0"/>
              <a:t> e </a:t>
            </a:r>
            <a:r>
              <a:rPr lang="pt-BR" dirty="0" err="1"/>
              <a:t>Padding</a:t>
            </a:r>
            <a:r>
              <a:rPr lang="pt-BR" dirty="0"/>
              <a:t>:</a:t>
            </a:r>
          </a:p>
          <a:p>
            <a:r>
              <a:rPr lang="pt-BR" b="1" dirty="0" err="1"/>
              <a:t>Options</a:t>
            </a:r>
            <a:r>
              <a:rPr lang="pt-BR" dirty="0"/>
              <a:t> não obrigatório, variando entre 0 a 40 bytes (0 a 10 linhas)</a:t>
            </a:r>
          </a:p>
          <a:p>
            <a:r>
              <a:rPr lang="pt-BR" dirty="0"/>
              <a:t>Relevante em análises de tráfegos muito avançadas</a:t>
            </a:r>
          </a:p>
          <a:p>
            <a:r>
              <a:rPr lang="pt-BR" sz="2200" dirty="0"/>
              <a:t>[data, hora, lista de roteadores, acesso, manipulação de pacotes, </a:t>
            </a:r>
            <a:r>
              <a:rPr lang="pt-BR" sz="2200" dirty="0" err="1"/>
              <a:t>etc</a:t>
            </a:r>
            <a:r>
              <a:rPr lang="pt-BR" sz="2200" dirty="0"/>
              <a:t>]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014432" y="2629114"/>
            <a:ext cx="3000396" cy="21431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3429000"/>
            <a:ext cx="8372476" cy="3071834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Options</a:t>
            </a:r>
            <a:r>
              <a:rPr lang="pt-BR" dirty="0"/>
              <a:t> e </a:t>
            </a:r>
            <a:r>
              <a:rPr lang="pt-BR" b="1" dirty="0" err="1"/>
              <a:t>Padding</a:t>
            </a:r>
            <a:r>
              <a:rPr lang="pt-BR" dirty="0"/>
              <a:t>:</a:t>
            </a:r>
          </a:p>
          <a:p>
            <a:r>
              <a:rPr lang="pt-BR" b="1" dirty="0" err="1"/>
              <a:t>Padding</a:t>
            </a:r>
            <a:r>
              <a:rPr lang="pt-BR" b="1" dirty="0"/>
              <a:t> </a:t>
            </a:r>
            <a:r>
              <a:rPr lang="pt-BR" dirty="0"/>
              <a:t>só existirá se houver o campo </a:t>
            </a:r>
            <a:r>
              <a:rPr lang="pt-BR" dirty="0" err="1"/>
              <a:t>Options</a:t>
            </a:r>
            <a:endParaRPr lang="pt-BR" dirty="0"/>
          </a:p>
          <a:p>
            <a:r>
              <a:rPr lang="pt-BR" dirty="0"/>
              <a:t>Chamado de Rolha</a:t>
            </a:r>
          </a:p>
          <a:p>
            <a:r>
              <a:rPr lang="pt-BR" dirty="0"/>
              <a:t>Completa com zeros caso </a:t>
            </a:r>
            <a:r>
              <a:rPr lang="pt-BR" dirty="0" err="1"/>
              <a:t>Options</a:t>
            </a:r>
            <a:r>
              <a:rPr lang="pt-BR" dirty="0"/>
              <a:t> não consiga completar os 4 bytes na linha do cabeçalho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014432" y="2828262"/>
            <a:ext cx="3000396" cy="214314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Campo </a:t>
            </a:r>
            <a:r>
              <a:rPr lang="pt-BR" dirty="0" err="1"/>
              <a:t>Payload</a:t>
            </a:r>
            <a:r>
              <a:rPr lang="pt-BR" dirty="0"/>
              <a:t> (Data): a área dos dados</a:t>
            </a:r>
          </a:p>
          <a:p>
            <a:r>
              <a:rPr lang="pt-BR" dirty="0"/>
              <a:t>O tamanho irá variar de acordo com a quantidade de informações</a:t>
            </a:r>
          </a:p>
          <a:p>
            <a:r>
              <a:rPr lang="pt-BR" dirty="0"/>
              <a:t>O menor cabeçalho IP possível será de 20 bytes e o maior pacote IP possível será 65535 somado o cabeçalho</a:t>
            </a:r>
          </a:p>
          <a:p>
            <a:r>
              <a:rPr lang="pt-BR" dirty="0"/>
              <a:t>Portanto o maior </a:t>
            </a:r>
            <a:r>
              <a:rPr lang="pt-BR" dirty="0" err="1"/>
              <a:t>payload</a:t>
            </a:r>
            <a:r>
              <a:rPr lang="pt-BR" dirty="0"/>
              <a:t> será 65535 – 20 = 65515 bytes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Considerações Sobre o Protocolo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protocolo IP sempre receberá outro protocolo dentro de seu </a:t>
            </a:r>
            <a:r>
              <a:rPr lang="pt-BR" dirty="0" err="1"/>
              <a:t>payload</a:t>
            </a:r>
            <a:r>
              <a:rPr lang="pt-BR" dirty="0"/>
              <a:t>.</a:t>
            </a:r>
          </a:p>
          <a:p>
            <a:r>
              <a:rPr lang="pt-BR" dirty="0"/>
              <a:t>Cada protocolo IP tem uma importância e executa uma função.</a:t>
            </a:r>
          </a:p>
          <a:p>
            <a:r>
              <a:rPr lang="pt-BR" dirty="0"/>
              <a:t>Dois desses protocolos possuem função especial: transportar outros protocolos.</a:t>
            </a:r>
          </a:p>
          <a:p>
            <a:r>
              <a:rPr lang="pt-BR" dirty="0"/>
              <a:t>TCP e UDP recebem outros protocolos nos seus </a:t>
            </a:r>
            <a:r>
              <a:rPr lang="pt-BR" dirty="0" err="1"/>
              <a:t>payloads</a:t>
            </a:r>
            <a:r>
              <a:rPr lang="pt-BR" dirty="0"/>
              <a:t>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Considerações Sobre o Protocolo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643446"/>
            <a:ext cx="8229600" cy="1614486"/>
          </a:xfrm>
        </p:spPr>
        <p:txBody>
          <a:bodyPr>
            <a:normAutofit/>
          </a:bodyPr>
          <a:lstStyle/>
          <a:p>
            <a:r>
              <a:rPr lang="pt-BR" dirty="0"/>
              <a:t>A maioria dos outros protocolos IP, não recebe outros protocolos em seus </a:t>
            </a:r>
            <a:r>
              <a:rPr lang="pt-BR" dirty="0" err="1"/>
              <a:t>payloads</a:t>
            </a:r>
            <a:r>
              <a:rPr lang="pt-BR" dirty="0"/>
              <a:t>, no máximo carregam dados comuns. ex. ICMP</a:t>
            </a:r>
          </a:p>
        </p:txBody>
      </p:sp>
      <p:grpSp>
        <p:nvGrpSpPr>
          <p:cNvPr id="18" name="Grupo 17"/>
          <p:cNvGrpSpPr/>
          <p:nvPr/>
        </p:nvGrpSpPr>
        <p:grpSpPr>
          <a:xfrm>
            <a:off x="1643042" y="1928802"/>
            <a:ext cx="5643602" cy="2214578"/>
            <a:chOff x="1643042" y="1928802"/>
            <a:chExt cx="5643602" cy="2214578"/>
          </a:xfrm>
        </p:grpSpPr>
        <p:sp>
          <p:nvSpPr>
            <p:cNvPr id="5" name="Retângulo 4"/>
            <p:cNvSpPr/>
            <p:nvPr/>
          </p:nvSpPr>
          <p:spPr>
            <a:xfrm>
              <a:off x="3571868" y="1928802"/>
              <a:ext cx="1857388" cy="221457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>
              <a:off x="3571868" y="1928802"/>
              <a:ext cx="1857388" cy="2762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Cabeçalho IP</a:t>
              </a:r>
            </a:p>
          </p:txBody>
        </p:sp>
        <p:sp>
          <p:nvSpPr>
            <p:cNvPr id="7" name="Retângulo 6"/>
            <p:cNvSpPr/>
            <p:nvPr/>
          </p:nvSpPr>
          <p:spPr>
            <a:xfrm>
              <a:off x="3683162" y="2285992"/>
              <a:ext cx="1646520" cy="1776426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8" name="Retângulo 7"/>
            <p:cNvSpPr/>
            <p:nvPr/>
          </p:nvSpPr>
          <p:spPr>
            <a:xfrm>
              <a:off x="3687706" y="2285992"/>
              <a:ext cx="1613840" cy="347666"/>
            </a:xfrm>
            <a:prstGeom prst="rect">
              <a:avLst/>
            </a:prstGeom>
            <a:solidFill>
              <a:schemeClr val="accent1"/>
            </a:solidFill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bg1"/>
                  </a:solidFill>
                </a:rPr>
                <a:t>Cabeçalho TCP</a:t>
              </a:r>
            </a:p>
          </p:txBody>
        </p:sp>
        <p:sp>
          <p:nvSpPr>
            <p:cNvPr id="9" name="Chave esquerda 8"/>
            <p:cNvSpPr/>
            <p:nvPr/>
          </p:nvSpPr>
          <p:spPr>
            <a:xfrm>
              <a:off x="3071802" y="2214554"/>
              <a:ext cx="571504" cy="1928826"/>
            </a:xfrm>
            <a:prstGeom prst="leftBrace">
              <a:avLst/>
            </a:prstGeom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CaixaDeTexto 9"/>
            <p:cNvSpPr txBox="1"/>
            <p:nvPr/>
          </p:nvSpPr>
          <p:spPr>
            <a:xfrm>
              <a:off x="1643042" y="3000372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 err="1">
                  <a:solidFill>
                    <a:schemeClr val="accent6"/>
                  </a:solidFill>
                </a:rPr>
                <a:t>Payload</a:t>
              </a:r>
              <a:r>
                <a:rPr lang="pt-BR" b="1" dirty="0">
                  <a:solidFill>
                    <a:schemeClr val="accent6"/>
                  </a:solidFill>
                </a:rPr>
                <a:t> IP</a:t>
              </a:r>
            </a:p>
          </p:txBody>
        </p:sp>
        <p:sp>
          <p:nvSpPr>
            <p:cNvPr id="11" name="Retângulo de cantos arredondados 10"/>
            <p:cNvSpPr/>
            <p:nvPr/>
          </p:nvSpPr>
          <p:spPr>
            <a:xfrm>
              <a:off x="3986428" y="2928934"/>
              <a:ext cx="1014200" cy="829120"/>
            </a:xfrm>
            <a:prstGeom prst="roundRect">
              <a:avLst/>
            </a:prstGeom>
            <a:solidFill>
              <a:schemeClr val="tx2">
                <a:lumMod val="75000"/>
              </a:schemeClr>
            </a:solidFill>
            <a:ln cap="sq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100" dirty="0"/>
                <a:t>PROTOCOLO</a:t>
              </a:r>
            </a:p>
            <a:p>
              <a:pPr algn="ctr"/>
              <a:r>
                <a:rPr lang="pt-BR" sz="1100" dirty="0"/>
                <a:t>HTTP</a:t>
              </a:r>
            </a:p>
          </p:txBody>
        </p:sp>
        <p:sp>
          <p:nvSpPr>
            <p:cNvPr id="13" name="Chave direita 12"/>
            <p:cNvSpPr/>
            <p:nvPr/>
          </p:nvSpPr>
          <p:spPr>
            <a:xfrm>
              <a:off x="5500694" y="2643182"/>
              <a:ext cx="285752" cy="1357322"/>
            </a:xfrm>
            <a:prstGeom prst="rightBrac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5929322" y="3143248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b="1" dirty="0" err="1">
                  <a:solidFill>
                    <a:schemeClr val="accent5"/>
                  </a:solidFill>
                </a:rPr>
                <a:t>Payload</a:t>
              </a:r>
              <a:r>
                <a:rPr lang="pt-BR" b="1" dirty="0">
                  <a:solidFill>
                    <a:schemeClr val="accent5"/>
                  </a:solidFill>
                </a:rPr>
                <a:t> TCP</a:t>
              </a:r>
            </a:p>
          </p:txBody>
        </p:sp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TCP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Descrita pela RFC 793 de setembro 1981</a:t>
            </a:r>
          </a:p>
          <a:p>
            <a:r>
              <a:rPr lang="pt-BR" dirty="0"/>
              <a:t>Protocolo confiável para a transmissão de dados</a:t>
            </a:r>
          </a:p>
          <a:p>
            <a:r>
              <a:rPr lang="pt-BR" dirty="0"/>
              <a:t>Garante a entrega das informações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TCP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Cabeçalho semelhante ao IP, 32 bits de largura</a:t>
            </a:r>
          </a:p>
          <a:p>
            <a:r>
              <a:rPr lang="pt-BR" dirty="0"/>
              <a:t>Alinhamento perfeito ao protocolo IP</a:t>
            </a:r>
          </a:p>
          <a:p>
            <a:r>
              <a:rPr lang="pt-BR" dirty="0"/>
              <a:t>DEDUÇÃO: IP É SOMENTE UM CABEÇALHO</a:t>
            </a:r>
          </a:p>
          <a:p>
            <a:endParaRPr lang="pt-BR" dirty="0"/>
          </a:p>
          <a:p>
            <a:endParaRPr lang="pt-BR" dirty="0"/>
          </a:p>
        </p:txBody>
      </p:sp>
      <p:grpSp>
        <p:nvGrpSpPr>
          <p:cNvPr id="4" name="Grupo 3"/>
          <p:cNvGrpSpPr/>
          <p:nvPr/>
        </p:nvGrpSpPr>
        <p:grpSpPr>
          <a:xfrm>
            <a:off x="3500430" y="4094742"/>
            <a:ext cx="1857388" cy="2214578"/>
            <a:chOff x="3643306" y="1071546"/>
            <a:chExt cx="1857388" cy="2214578"/>
          </a:xfrm>
        </p:grpSpPr>
        <p:sp>
          <p:nvSpPr>
            <p:cNvPr id="5" name="Retângulo 4"/>
            <p:cNvSpPr/>
            <p:nvPr/>
          </p:nvSpPr>
          <p:spPr>
            <a:xfrm>
              <a:off x="3643306" y="1071546"/>
              <a:ext cx="1857388" cy="22145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6" name="Retângulo 5"/>
            <p:cNvSpPr/>
            <p:nvPr/>
          </p:nvSpPr>
          <p:spPr>
            <a:xfrm>
              <a:off x="3643306" y="1071546"/>
              <a:ext cx="1857388" cy="27622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/>
                <a:t>Cabeçalho IP</a:t>
              </a:r>
            </a:p>
          </p:txBody>
        </p:sp>
        <p:sp>
          <p:nvSpPr>
            <p:cNvPr id="7" name="Retângulo 6"/>
            <p:cNvSpPr/>
            <p:nvPr/>
          </p:nvSpPr>
          <p:spPr>
            <a:xfrm>
              <a:off x="3839008" y="1428736"/>
              <a:ext cx="1490674" cy="177642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err="1">
                  <a:solidFill>
                    <a:schemeClr val="tx1"/>
                  </a:solidFill>
                </a:rPr>
                <a:t>Payload</a:t>
              </a:r>
              <a:r>
                <a:rPr lang="pt-BR" dirty="0">
                  <a:solidFill>
                    <a:schemeClr val="tx1"/>
                  </a:solidFill>
                </a:rPr>
                <a:t> TCP</a:t>
              </a:r>
            </a:p>
          </p:txBody>
        </p:sp>
        <p:sp>
          <p:nvSpPr>
            <p:cNvPr id="8" name="Retângulo 7"/>
            <p:cNvSpPr/>
            <p:nvPr/>
          </p:nvSpPr>
          <p:spPr>
            <a:xfrm>
              <a:off x="3843552" y="1440456"/>
              <a:ext cx="1500198" cy="347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dirty="0">
                  <a:solidFill>
                    <a:schemeClr val="tx1"/>
                  </a:solidFill>
                </a:rPr>
                <a:t>Cabeçalho TCP</a:t>
              </a:r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TCP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 protocolo IP utiliza como unidade de transmissão o pacote ou </a:t>
            </a:r>
            <a:r>
              <a:rPr lang="pt-BR" dirty="0" err="1"/>
              <a:t>datagrama</a:t>
            </a:r>
            <a:r>
              <a:rPr lang="pt-BR" dirty="0"/>
              <a:t>. </a:t>
            </a:r>
          </a:p>
          <a:p>
            <a:r>
              <a:rPr lang="pt-BR" dirty="0"/>
              <a:t>O protocolo TCP utiliza como unidade de transmissão o segmento</a:t>
            </a:r>
          </a:p>
          <a:p>
            <a:r>
              <a:rPr lang="pt-BR" dirty="0"/>
              <a:t>Não existem pacotes TCP mas sim segmentos TCP</a:t>
            </a:r>
          </a:p>
          <a:p>
            <a:r>
              <a:rPr lang="pt-BR" dirty="0"/>
              <a:t>Diferente do IP, o TCP nem sempre terá </a:t>
            </a:r>
            <a:r>
              <a:rPr lang="pt-BR" dirty="0" err="1"/>
              <a:t>payload</a:t>
            </a:r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Protocolo IP versão 4 </a:t>
            </a:r>
          </a:p>
        </p:txBody>
      </p:sp>
      <p:pic>
        <p:nvPicPr>
          <p:cNvPr id="5" name="Imagem 4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184" y="1781173"/>
            <a:ext cx="8337658" cy="4148157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7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2285984" y="1214422"/>
            <a:ext cx="2357454" cy="142876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Campo Source </a:t>
            </a:r>
            <a:r>
              <a:rPr lang="pt-BR" dirty="0" err="1"/>
              <a:t>Port</a:t>
            </a:r>
            <a:r>
              <a:rPr lang="pt-BR" dirty="0"/>
              <a:t>:</a:t>
            </a:r>
          </a:p>
          <a:p>
            <a:r>
              <a:rPr lang="pt-BR" dirty="0"/>
              <a:t>Informa a porta de origem utilizada pelo host ao estabelecer comunicação com o servidor</a:t>
            </a:r>
          </a:p>
          <a:p>
            <a:r>
              <a:rPr lang="pt-BR" dirty="0"/>
              <a:t>Possui 16 bits</a:t>
            </a:r>
          </a:p>
          <a:p>
            <a:r>
              <a:rPr lang="pt-BR" dirty="0"/>
              <a:t>Portas 1 a 65535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4714876" y="1214422"/>
            <a:ext cx="2357454" cy="142876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Destination</a:t>
            </a:r>
            <a:r>
              <a:rPr lang="pt-BR" dirty="0"/>
              <a:t> </a:t>
            </a:r>
            <a:r>
              <a:rPr lang="pt-BR" dirty="0" err="1"/>
              <a:t>Port</a:t>
            </a:r>
            <a:r>
              <a:rPr lang="pt-BR" dirty="0"/>
              <a:t>:</a:t>
            </a:r>
          </a:p>
          <a:p>
            <a:r>
              <a:rPr lang="pt-BR" dirty="0"/>
              <a:t>Porta do host que receberá o segmento TCP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MECANISMO DE PORTA</a:t>
            </a:r>
          </a:p>
        </p:txBody>
      </p:sp>
      <p:grpSp>
        <p:nvGrpSpPr>
          <p:cNvPr id="51" name="Grupo 50"/>
          <p:cNvGrpSpPr/>
          <p:nvPr/>
        </p:nvGrpSpPr>
        <p:grpSpPr>
          <a:xfrm>
            <a:off x="428596" y="857232"/>
            <a:ext cx="7909140" cy="1672308"/>
            <a:chOff x="428596" y="857232"/>
            <a:chExt cx="7909140" cy="1672308"/>
          </a:xfrm>
        </p:grpSpPr>
        <p:pic>
          <p:nvPicPr>
            <p:cNvPr id="11" name="Imagem 10" descr="computador desenho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14480" y="857232"/>
              <a:ext cx="1364228" cy="1214446"/>
            </a:xfrm>
            <a:prstGeom prst="rect">
              <a:avLst/>
            </a:prstGeom>
          </p:spPr>
        </p:pic>
        <p:pic>
          <p:nvPicPr>
            <p:cNvPr id="12" name="Imagem 11" descr="computador desenho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72264" y="957904"/>
              <a:ext cx="1765472" cy="1571636"/>
            </a:xfrm>
            <a:prstGeom prst="rect">
              <a:avLst/>
            </a:prstGeom>
          </p:spPr>
        </p:pic>
        <p:sp>
          <p:nvSpPr>
            <p:cNvPr id="13" name="Retângulo 12"/>
            <p:cNvSpPr/>
            <p:nvPr/>
          </p:nvSpPr>
          <p:spPr>
            <a:xfrm>
              <a:off x="4000496" y="1571612"/>
              <a:ext cx="1000132" cy="35719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/>
                <a:t>PACOTE IP</a:t>
              </a:r>
            </a:p>
          </p:txBody>
        </p:sp>
        <p:cxnSp>
          <p:nvCxnSpPr>
            <p:cNvPr id="15" name="Conector reto 14"/>
            <p:cNvCxnSpPr>
              <a:stCxn id="11" idx="3"/>
              <a:endCxn id="13" idx="1"/>
            </p:cNvCxnSpPr>
            <p:nvPr/>
          </p:nvCxnSpPr>
          <p:spPr>
            <a:xfrm>
              <a:off x="3078708" y="1464455"/>
              <a:ext cx="921788" cy="28575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de seta reta 17"/>
            <p:cNvCxnSpPr>
              <a:stCxn id="13" idx="3"/>
              <a:endCxn id="12" idx="1"/>
            </p:cNvCxnSpPr>
            <p:nvPr/>
          </p:nvCxnSpPr>
          <p:spPr>
            <a:xfrm flipV="1">
              <a:off x="5000628" y="1743722"/>
              <a:ext cx="1571636" cy="648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Elipse 27"/>
            <p:cNvSpPr/>
            <p:nvPr/>
          </p:nvSpPr>
          <p:spPr>
            <a:xfrm>
              <a:off x="428596" y="1285860"/>
              <a:ext cx="428628" cy="35719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/>
                <a:t>1</a:t>
              </a:r>
            </a:p>
          </p:txBody>
        </p:sp>
      </p:grpSp>
      <p:sp>
        <p:nvSpPr>
          <p:cNvPr id="52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1714512"/>
          </a:xfrm>
        </p:spPr>
        <p:txBody>
          <a:bodyPr>
            <a:normAutofit lnSpcReduction="10000"/>
          </a:bodyPr>
          <a:lstStyle/>
          <a:p>
            <a:r>
              <a:rPr lang="pt-BR" dirty="0"/>
              <a:t>Comunicação TCP/IP: </a:t>
            </a:r>
          </a:p>
          <a:p>
            <a:r>
              <a:rPr lang="pt-BR" dirty="0"/>
              <a:t>Um host envia um pacote IP para outro</a:t>
            </a:r>
          </a:p>
          <a:p>
            <a:r>
              <a:rPr lang="pt-BR" dirty="0"/>
              <a:t>Portanto: (endereço origem e destino)</a:t>
            </a:r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MECANISMO DE PORTA</a:t>
            </a:r>
          </a:p>
        </p:txBody>
      </p:sp>
      <p:grpSp>
        <p:nvGrpSpPr>
          <p:cNvPr id="22" name="Grupo 21"/>
          <p:cNvGrpSpPr/>
          <p:nvPr/>
        </p:nvGrpSpPr>
        <p:grpSpPr>
          <a:xfrm>
            <a:off x="571472" y="1000108"/>
            <a:ext cx="7858180" cy="1214446"/>
            <a:chOff x="571472" y="1000108"/>
            <a:chExt cx="7858180" cy="1214446"/>
          </a:xfrm>
        </p:grpSpPr>
        <p:pic>
          <p:nvPicPr>
            <p:cNvPr id="29" name="Imagem 28" descr="computador desenho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85918" y="1000108"/>
              <a:ext cx="1364228" cy="1214446"/>
            </a:xfrm>
            <a:prstGeom prst="rect">
              <a:avLst/>
            </a:prstGeom>
          </p:spPr>
        </p:pic>
        <p:sp>
          <p:nvSpPr>
            <p:cNvPr id="30" name="Retângulo 29"/>
            <p:cNvSpPr/>
            <p:nvPr/>
          </p:nvSpPr>
          <p:spPr>
            <a:xfrm>
              <a:off x="4143372" y="1500174"/>
              <a:ext cx="1000132" cy="64294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/>
                <a:t>PACOTE IP</a:t>
              </a:r>
            </a:p>
          </p:txBody>
        </p:sp>
        <p:sp>
          <p:nvSpPr>
            <p:cNvPr id="31" name="Retângulo 30"/>
            <p:cNvSpPr/>
            <p:nvPr/>
          </p:nvSpPr>
          <p:spPr>
            <a:xfrm>
              <a:off x="6786578" y="1672284"/>
              <a:ext cx="1643074" cy="285752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400" b="1" dirty="0"/>
                <a:t>Segmento TCP</a:t>
              </a:r>
            </a:p>
          </p:txBody>
        </p:sp>
        <p:cxnSp>
          <p:nvCxnSpPr>
            <p:cNvPr id="33" name="Conector reto 32"/>
            <p:cNvCxnSpPr>
              <a:stCxn id="29" idx="3"/>
              <a:endCxn id="30" idx="1"/>
            </p:cNvCxnSpPr>
            <p:nvPr/>
          </p:nvCxnSpPr>
          <p:spPr>
            <a:xfrm>
              <a:off x="3150146" y="1607331"/>
              <a:ext cx="993226" cy="2143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ector de seta reta 35"/>
            <p:cNvCxnSpPr>
              <a:stCxn id="30" idx="3"/>
              <a:endCxn id="31" idx="1"/>
            </p:cNvCxnSpPr>
            <p:nvPr/>
          </p:nvCxnSpPr>
          <p:spPr>
            <a:xfrm flipV="1">
              <a:off x="5143504" y="1815160"/>
              <a:ext cx="1643074" cy="648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Elipse 37"/>
            <p:cNvSpPr/>
            <p:nvPr/>
          </p:nvSpPr>
          <p:spPr>
            <a:xfrm>
              <a:off x="571472" y="1357298"/>
              <a:ext cx="428628" cy="357190"/>
            </a:xfrm>
            <a:prstGeom prst="ellipse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b="1" dirty="0"/>
                <a:t>2</a:t>
              </a:r>
            </a:p>
          </p:txBody>
        </p:sp>
      </p:grpSp>
      <p:sp>
        <p:nvSpPr>
          <p:cNvPr id="23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2500330"/>
          </a:xfrm>
        </p:spPr>
        <p:txBody>
          <a:bodyPr>
            <a:normAutofit fontScale="92500"/>
          </a:bodyPr>
          <a:lstStyle/>
          <a:p>
            <a:r>
              <a:rPr lang="pt-BR" dirty="0"/>
              <a:t>Ao chegar ao host destino</a:t>
            </a:r>
          </a:p>
          <a:p>
            <a:r>
              <a:rPr lang="pt-BR" dirty="0"/>
              <a:t>O pacote adentra e abre seu </a:t>
            </a:r>
            <a:r>
              <a:rPr lang="pt-BR" dirty="0" err="1"/>
              <a:t>payload</a:t>
            </a:r>
            <a:r>
              <a:rPr lang="pt-BR" dirty="0"/>
              <a:t> </a:t>
            </a:r>
            <a:r>
              <a:rPr lang="pt-BR" sz="2400" i="1" dirty="0"/>
              <a:t>(surge o TCP)</a:t>
            </a:r>
          </a:p>
          <a:p>
            <a:r>
              <a:rPr lang="pt-BR" dirty="0"/>
              <a:t>Pacote IP aberto e descartado</a:t>
            </a:r>
          </a:p>
          <a:p>
            <a:r>
              <a:rPr lang="pt-BR" dirty="0"/>
              <a:t>TCP só entende porta e desconhece  endereço IP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MECANISMO DE PORTA</a:t>
            </a:r>
          </a:p>
        </p:txBody>
      </p:sp>
      <p:pic>
        <p:nvPicPr>
          <p:cNvPr id="49" name="Imagem 48" descr="OF 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2198" y="785794"/>
            <a:ext cx="1571636" cy="2357454"/>
          </a:xfrm>
          <a:prstGeom prst="rect">
            <a:avLst/>
          </a:prstGeom>
        </p:spPr>
      </p:pic>
      <p:sp>
        <p:nvSpPr>
          <p:cNvPr id="39" name="Elipse 38"/>
          <p:cNvSpPr/>
          <p:nvPr/>
        </p:nvSpPr>
        <p:spPr>
          <a:xfrm>
            <a:off x="1357290" y="1428736"/>
            <a:ext cx="428628" cy="35719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3</a:t>
            </a:r>
          </a:p>
        </p:txBody>
      </p:sp>
      <p:sp>
        <p:nvSpPr>
          <p:cNvPr id="40" name="Retângulo 39"/>
          <p:cNvSpPr/>
          <p:nvPr/>
        </p:nvSpPr>
        <p:spPr>
          <a:xfrm>
            <a:off x="2428860" y="1500174"/>
            <a:ext cx="1643074" cy="285752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dirty="0"/>
              <a:t>Segmento TCP</a:t>
            </a:r>
          </a:p>
        </p:txBody>
      </p:sp>
      <p:cxnSp>
        <p:nvCxnSpPr>
          <p:cNvPr id="43" name="Conector de seta reta 42"/>
          <p:cNvCxnSpPr>
            <a:stCxn id="40" idx="3"/>
            <a:endCxn id="47" idx="1"/>
          </p:cNvCxnSpPr>
          <p:nvPr/>
        </p:nvCxnSpPr>
        <p:spPr>
          <a:xfrm>
            <a:off x="4071934" y="1643050"/>
            <a:ext cx="2786082" cy="1071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tângulo 45"/>
          <p:cNvSpPr/>
          <p:nvPr/>
        </p:nvSpPr>
        <p:spPr>
          <a:xfrm>
            <a:off x="6858016" y="1142984"/>
            <a:ext cx="285752" cy="2143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b="1" dirty="0">
                <a:solidFill>
                  <a:sysClr val="windowText" lastClr="000000"/>
                </a:solidFill>
              </a:rPr>
              <a:t>53</a:t>
            </a:r>
          </a:p>
        </p:txBody>
      </p:sp>
      <p:sp>
        <p:nvSpPr>
          <p:cNvPr id="47" name="Retângulo 46"/>
          <p:cNvSpPr/>
          <p:nvPr/>
        </p:nvSpPr>
        <p:spPr>
          <a:xfrm>
            <a:off x="6858016" y="1643050"/>
            <a:ext cx="285752" cy="21431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b="1" dirty="0"/>
              <a:t>80</a:t>
            </a:r>
          </a:p>
        </p:txBody>
      </p:sp>
      <p:sp>
        <p:nvSpPr>
          <p:cNvPr id="48" name="Retângulo 47"/>
          <p:cNvSpPr/>
          <p:nvPr/>
        </p:nvSpPr>
        <p:spPr>
          <a:xfrm>
            <a:off x="6858016" y="2143116"/>
            <a:ext cx="285752" cy="21431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800" b="1" dirty="0">
                <a:solidFill>
                  <a:sysClr val="windowText" lastClr="000000"/>
                </a:solidFill>
              </a:rPr>
              <a:t>25</a:t>
            </a:r>
          </a:p>
        </p:txBody>
      </p:sp>
      <p:sp>
        <p:nvSpPr>
          <p:cNvPr id="23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2500330"/>
          </a:xfrm>
        </p:spPr>
        <p:txBody>
          <a:bodyPr>
            <a:normAutofit lnSpcReduction="10000"/>
          </a:bodyPr>
          <a:lstStyle/>
          <a:p>
            <a:r>
              <a:rPr lang="pt-BR" dirty="0"/>
              <a:t>Segmento TCP se conecta à porta de destino</a:t>
            </a:r>
          </a:p>
          <a:p>
            <a:endParaRPr lang="pt-BR" dirty="0"/>
          </a:p>
          <a:p>
            <a:r>
              <a:rPr lang="pt-BR" dirty="0">
                <a:solidFill>
                  <a:schemeClr val="tx2"/>
                </a:solidFill>
              </a:rPr>
              <a:t>Resumo: o pacote IP se comunica com endereços IP, enquanto o segmento TCP se comunica com portas</a:t>
            </a:r>
            <a:r>
              <a:rPr lang="pt-BR" dirty="0"/>
              <a:t>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3571868" y="1357298"/>
            <a:ext cx="2357454" cy="142876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Sequence</a:t>
            </a:r>
            <a:r>
              <a:rPr lang="pt-BR" dirty="0"/>
              <a:t> </a:t>
            </a:r>
            <a:r>
              <a:rPr lang="pt-BR" dirty="0" err="1"/>
              <a:t>Number</a:t>
            </a:r>
            <a:r>
              <a:rPr lang="pt-BR" dirty="0"/>
              <a:t>:</a:t>
            </a:r>
          </a:p>
          <a:p>
            <a:r>
              <a:rPr lang="pt-BR" dirty="0" err="1"/>
              <a:t>Identica</a:t>
            </a:r>
            <a:r>
              <a:rPr lang="pt-BR" dirty="0"/>
              <a:t> o segmento TCP = </a:t>
            </a:r>
            <a:r>
              <a:rPr lang="pt-BR" dirty="0" err="1">
                <a:solidFill>
                  <a:schemeClr val="tx2"/>
                </a:solidFill>
              </a:rPr>
              <a:t>Identification</a:t>
            </a:r>
            <a:r>
              <a:rPr lang="pt-BR" dirty="0">
                <a:solidFill>
                  <a:schemeClr val="tx2"/>
                </a:solidFill>
              </a:rPr>
              <a:t> do IP</a:t>
            </a:r>
          </a:p>
          <a:p>
            <a:r>
              <a:rPr lang="pt-BR" dirty="0"/>
              <a:t>32 bits, 0 – 4.292.967.295</a:t>
            </a:r>
          </a:p>
          <a:p>
            <a:r>
              <a:rPr lang="pt-BR" dirty="0"/>
              <a:t>Número </a:t>
            </a:r>
            <a:r>
              <a:rPr lang="pt-BR" dirty="0" err="1"/>
              <a:t>sequencial</a:t>
            </a:r>
            <a:r>
              <a:rPr lang="pt-BR" dirty="0"/>
              <a:t> (1º aleatório)</a:t>
            </a:r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3571868" y="1500174"/>
            <a:ext cx="2357454" cy="142876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Acknowledgment</a:t>
            </a:r>
            <a:r>
              <a:rPr lang="pt-BR" dirty="0"/>
              <a:t>: 32 bits</a:t>
            </a:r>
          </a:p>
          <a:p>
            <a:r>
              <a:rPr lang="pt-BR" dirty="0"/>
              <a:t>Identifica que um host saberá o próximo nº de </a:t>
            </a:r>
            <a:r>
              <a:rPr lang="pt-BR" dirty="0" err="1"/>
              <a:t>sequência</a:t>
            </a:r>
            <a:r>
              <a:rPr lang="pt-BR" dirty="0"/>
              <a:t> a ser enviado por outro host</a:t>
            </a:r>
          </a:p>
          <a:p>
            <a:r>
              <a:rPr lang="pt-BR" dirty="0"/>
              <a:t>Necessidade de ter recebido um segmento de um host em conexão, verificado o nº de </a:t>
            </a:r>
            <a:r>
              <a:rPr lang="pt-BR" dirty="0" err="1"/>
              <a:t>sequência</a:t>
            </a:r>
            <a:r>
              <a:rPr lang="pt-BR" dirty="0"/>
              <a:t> e o tamanho do </a:t>
            </a:r>
            <a:r>
              <a:rPr lang="pt-BR" dirty="0" err="1"/>
              <a:t>payload</a:t>
            </a:r>
            <a:r>
              <a:rPr lang="pt-BR" dirty="0"/>
              <a:t>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2300052" y="1643050"/>
            <a:ext cx="571504" cy="42862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Campo Data Offset: Possui 4 bits e mesma função do campo IHL do IP</a:t>
            </a:r>
          </a:p>
          <a:p>
            <a:r>
              <a:rPr lang="pt-BR" dirty="0"/>
              <a:t>Caso tenhamos pacote com TCP, teremos no mínimo 40 bytes de cabeçalho (20 IP + 20 TCP)</a:t>
            </a:r>
          </a:p>
          <a:p>
            <a:r>
              <a:rPr lang="pt-BR" dirty="0"/>
              <a:t>Poderão chegar a 120 bytes (60 IP + 60 TCP)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2857488" y="1643050"/>
            <a:ext cx="1785950" cy="42862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 err="1"/>
              <a:t>Flags</a:t>
            </a:r>
            <a:r>
              <a:rPr lang="pt-BR" dirty="0"/>
              <a:t> TCP</a:t>
            </a:r>
          </a:p>
          <a:p>
            <a:r>
              <a:rPr lang="pt-BR" dirty="0"/>
              <a:t>Boa parte do tráfego é TCP</a:t>
            </a:r>
          </a:p>
          <a:p>
            <a:r>
              <a:rPr lang="pt-BR" dirty="0"/>
              <a:t>Boa parte do controle TCP é baseado nas </a:t>
            </a:r>
            <a:r>
              <a:rPr lang="pt-BR" dirty="0" err="1"/>
              <a:t>Flags</a:t>
            </a:r>
            <a:endParaRPr lang="pt-BR" dirty="0"/>
          </a:p>
          <a:p>
            <a:r>
              <a:rPr lang="pt-BR" dirty="0"/>
              <a:t>Composto de 12 bits</a:t>
            </a:r>
          </a:p>
          <a:p>
            <a:r>
              <a:rPr lang="pt-BR" dirty="0"/>
              <a:t>6 bits iniciais </a:t>
            </a:r>
            <a:r>
              <a:rPr lang="pt-BR" dirty="0">
                <a:solidFill>
                  <a:srgbClr val="0070C0"/>
                </a:solidFill>
              </a:rPr>
              <a:t>reservados</a:t>
            </a:r>
            <a:r>
              <a:rPr lang="pt-BR" dirty="0"/>
              <a:t> (uso futuro)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2958160" y="1756692"/>
            <a:ext cx="732992" cy="214314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3786182" y="1643050"/>
            <a:ext cx="142876" cy="42862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Bit 7 – </a:t>
            </a:r>
            <a:r>
              <a:rPr lang="pt-BR" b="1" dirty="0"/>
              <a:t>URG</a:t>
            </a:r>
            <a:r>
              <a:rPr lang="pt-BR" dirty="0"/>
              <a:t> (urgente)</a:t>
            </a:r>
          </a:p>
          <a:p>
            <a:r>
              <a:rPr lang="pt-BR" dirty="0"/>
              <a:t>Não é muito utilizada</a:t>
            </a:r>
          </a:p>
          <a:p>
            <a:r>
              <a:rPr lang="pt-BR" dirty="0"/>
              <a:t>Bits de 8 a 12 contêm as </a:t>
            </a:r>
            <a:r>
              <a:rPr lang="pt-BR" dirty="0" err="1"/>
              <a:t>Flags</a:t>
            </a:r>
            <a:r>
              <a:rPr lang="pt-BR" dirty="0"/>
              <a:t> mais importantes do TCP para controle dos segmentos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001858" y="1453217"/>
            <a:ext cx="357190" cy="228382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285720" y="3429000"/>
            <a:ext cx="8372476" cy="1685924"/>
          </a:xfrm>
        </p:spPr>
        <p:txBody>
          <a:bodyPr/>
          <a:lstStyle/>
          <a:p>
            <a:r>
              <a:rPr lang="pt-BR" dirty="0"/>
              <a:t>Campo Version: 4 bits, responsável por informar qual é a versão do IP, sempre possuirá o binário </a:t>
            </a:r>
            <a:r>
              <a:rPr lang="pt-BR" b="1" dirty="0"/>
              <a:t>0</a:t>
            </a:r>
            <a:r>
              <a:rPr lang="pt-BR" sz="1800" dirty="0"/>
              <a:t>8</a:t>
            </a:r>
            <a:r>
              <a:rPr lang="pt-BR" b="1" dirty="0">
                <a:solidFill>
                  <a:srgbClr val="FF0000"/>
                </a:solidFill>
              </a:rPr>
              <a:t>1</a:t>
            </a:r>
            <a:r>
              <a:rPr lang="pt-BR" sz="1800" dirty="0">
                <a:solidFill>
                  <a:srgbClr val="FF0000"/>
                </a:solidFill>
              </a:rPr>
              <a:t>4</a:t>
            </a:r>
            <a:r>
              <a:rPr lang="pt-BR" b="1" dirty="0"/>
              <a:t>0</a:t>
            </a:r>
            <a:r>
              <a:rPr lang="pt-BR" sz="1800" dirty="0"/>
              <a:t>2</a:t>
            </a:r>
            <a:r>
              <a:rPr lang="pt-BR" b="1" dirty="0"/>
              <a:t>0</a:t>
            </a:r>
            <a:r>
              <a:rPr lang="pt-BR" sz="1800" dirty="0"/>
              <a:t>1</a:t>
            </a:r>
            <a:r>
              <a:rPr lang="pt-BR" dirty="0"/>
              <a:t>.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3943126" y="1643050"/>
            <a:ext cx="142876" cy="42862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Bit 8 – </a:t>
            </a:r>
            <a:r>
              <a:rPr lang="pt-BR" b="1" dirty="0"/>
              <a:t>ACK</a:t>
            </a:r>
            <a:endParaRPr lang="pt-BR" dirty="0"/>
          </a:p>
          <a:p>
            <a:r>
              <a:rPr lang="pt-BR" dirty="0"/>
              <a:t>Serve para que um host, ao receber um segmento, confirme para quem o enviou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4086002" y="1643050"/>
            <a:ext cx="142876" cy="42862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Bit 9 – </a:t>
            </a:r>
            <a:r>
              <a:rPr lang="pt-BR" b="1" dirty="0"/>
              <a:t>PSH ou </a:t>
            </a:r>
            <a:r>
              <a:rPr lang="pt-BR" b="1" dirty="0" err="1"/>
              <a:t>Push</a:t>
            </a:r>
            <a:r>
              <a:rPr lang="pt-BR" b="1" dirty="0"/>
              <a:t> (empurrar)</a:t>
            </a:r>
            <a:endParaRPr lang="pt-BR" dirty="0"/>
          </a:p>
          <a:p>
            <a:r>
              <a:rPr lang="pt-BR" dirty="0"/>
              <a:t>Sinaliza que há dados no </a:t>
            </a:r>
            <a:r>
              <a:rPr lang="pt-BR" dirty="0" err="1"/>
              <a:t>payload</a:t>
            </a:r>
            <a:r>
              <a:rPr lang="pt-BR" dirty="0"/>
              <a:t> do segmento TCP</a:t>
            </a:r>
          </a:p>
          <a:p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TCP não precisa ter um </a:t>
            </a:r>
            <a:r>
              <a:rPr lang="pt-BR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payload</a:t>
            </a:r>
            <a:r>
              <a:rPr lang="pt-B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como o IP</a:t>
            </a:r>
            <a:r>
              <a:rPr lang="pt-B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4228878" y="1643050"/>
            <a:ext cx="142876" cy="42862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Bit 10 – </a:t>
            </a:r>
            <a:r>
              <a:rPr lang="pt-BR" b="1" dirty="0"/>
              <a:t>RST ou Reset</a:t>
            </a:r>
          </a:p>
          <a:p>
            <a:r>
              <a:rPr lang="pt-BR" dirty="0"/>
              <a:t>Utilizada para qualquer comunicação entre dois hosts que não seja entendida</a:t>
            </a:r>
          </a:p>
          <a:p>
            <a:r>
              <a:rPr lang="pt-BR" dirty="0"/>
              <a:t>Melhor definição : &lt;não entendi&gt;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4371754" y="1643050"/>
            <a:ext cx="142876" cy="42862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Bit 11 – </a:t>
            </a:r>
            <a:r>
              <a:rPr lang="pt-BR" b="1" dirty="0"/>
              <a:t>SYN</a:t>
            </a:r>
          </a:p>
          <a:p>
            <a:r>
              <a:rPr lang="pt-BR" dirty="0"/>
              <a:t>Usada para iniciar uma conexão</a:t>
            </a:r>
          </a:p>
          <a:p>
            <a:r>
              <a:rPr lang="pt-BR" dirty="0"/>
              <a:t>TCP é um protocolo </a:t>
            </a:r>
            <a:r>
              <a:rPr lang="pt-BR" dirty="0" err="1"/>
              <a:t>Full</a:t>
            </a:r>
            <a:r>
              <a:rPr lang="pt-BR" dirty="0"/>
              <a:t> Duplex – abrir conexão nos dois sentidos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4514630" y="1643050"/>
            <a:ext cx="142876" cy="42862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429024"/>
          </a:xfrm>
        </p:spPr>
        <p:txBody>
          <a:bodyPr>
            <a:normAutofit/>
          </a:bodyPr>
          <a:lstStyle/>
          <a:p>
            <a:r>
              <a:rPr lang="pt-BR" dirty="0"/>
              <a:t>Bit 12 - </a:t>
            </a:r>
            <a:r>
              <a:rPr lang="pt-BR" b="1" dirty="0"/>
              <a:t>FYN</a:t>
            </a:r>
            <a:r>
              <a:rPr lang="pt-BR" dirty="0"/>
              <a:t> </a:t>
            </a:r>
          </a:p>
          <a:p>
            <a:r>
              <a:rPr lang="pt-BR" dirty="0"/>
              <a:t>Finaliza conexão</a:t>
            </a:r>
          </a:p>
          <a:p>
            <a:r>
              <a:rPr lang="pt-BR" dirty="0"/>
              <a:t>Conexão deverá ser encerrada nos dois sentidos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TCP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571472" y="2428868"/>
            <a:ext cx="80010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Both"/>
            </a:pPr>
            <a:r>
              <a:rPr lang="pt-BR" sz="1600" b="1" dirty="0"/>
              <a:t>IP 192.168.1.180.49952 &gt; 64.90.49.112.80: </a:t>
            </a:r>
            <a:r>
              <a:rPr lang="pt-BR" sz="1600" b="1" dirty="0" err="1"/>
              <a:t>Flags</a:t>
            </a:r>
            <a:r>
              <a:rPr lang="pt-BR" sz="1600" b="1" dirty="0"/>
              <a:t> [S], </a:t>
            </a:r>
            <a:r>
              <a:rPr lang="pt-BR" sz="1600" b="1" dirty="0" err="1"/>
              <a:t>seq</a:t>
            </a:r>
            <a:r>
              <a:rPr lang="pt-BR" sz="1600" b="1" dirty="0"/>
              <a:t> 1191277933, </a:t>
            </a:r>
            <a:r>
              <a:rPr lang="pt-BR" sz="1600" b="1" dirty="0" err="1"/>
              <a:t>win</a:t>
            </a:r>
            <a:r>
              <a:rPr lang="pt-BR" sz="1600" b="1" dirty="0"/>
              <a:t> 14600, </a:t>
            </a:r>
            <a:r>
              <a:rPr lang="pt-BR" sz="1600" b="1" dirty="0" err="1"/>
              <a:t>options</a:t>
            </a:r>
            <a:r>
              <a:rPr lang="pt-BR" sz="1600" b="1" dirty="0"/>
              <a:t> [</a:t>
            </a:r>
            <a:r>
              <a:rPr lang="pt-BR" sz="1600" b="1" dirty="0" err="1"/>
              <a:t>mss</a:t>
            </a:r>
            <a:r>
              <a:rPr lang="pt-BR" sz="1600" b="1" dirty="0"/>
              <a:t> 1460,</a:t>
            </a:r>
            <a:r>
              <a:rPr lang="pt-BR" sz="1600" b="1" dirty="0" err="1"/>
              <a:t>sackOK</a:t>
            </a:r>
            <a:r>
              <a:rPr lang="pt-BR" sz="1600" b="1" dirty="0"/>
              <a:t>,TS </a:t>
            </a:r>
            <a:r>
              <a:rPr lang="pt-BR" sz="1600" b="1" dirty="0" err="1"/>
              <a:t>val</a:t>
            </a:r>
            <a:r>
              <a:rPr lang="pt-BR" sz="1600" b="1" dirty="0"/>
              <a:t> 3008493 </a:t>
            </a:r>
            <a:r>
              <a:rPr lang="pt-BR" sz="1600" b="1" dirty="0" err="1"/>
              <a:t>ecr</a:t>
            </a:r>
            <a:r>
              <a:rPr lang="pt-BR" sz="1600" b="1" dirty="0"/>
              <a:t> 0,</a:t>
            </a:r>
            <a:r>
              <a:rPr lang="pt-BR" sz="1600" b="1" dirty="0" err="1"/>
              <a:t>nop</a:t>
            </a:r>
            <a:r>
              <a:rPr lang="pt-BR" sz="1600" b="1" dirty="0"/>
              <a:t>,</a:t>
            </a:r>
            <a:r>
              <a:rPr lang="pt-BR" sz="1600" b="1" dirty="0" err="1"/>
              <a:t>wscale</a:t>
            </a:r>
            <a:r>
              <a:rPr lang="pt-BR" sz="1600" b="1" dirty="0"/>
              <a:t> 7], </a:t>
            </a:r>
            <a:r>
              <a:rPr lang="pt-BR" sz="1600" b="1" dirty="0" err="1"/>
              <a:t>length</a:t>
            </a:r>
            <a:r>
              <a:rPr lang="pt-BR" sz="1600" b="1" dirty="0"/>
              <a:t> 0 </a:t>
            </a:r>
          </a:p>
          <a:p>
            <a:pPr marL="342900" indent="-342900"/>
            <a:endParaRPr lang="pt-BR" sz="1600" b="1" dirty="0"/>
          </a:p>
          <a:p>
            <a:pPr marL="342900" indent="-342900"/>
            <a:r>
              <a:rPr lang="pt-BR" sz="1600" b="1" dirty="0"/>
              <a:t>(2)  IP 64.90.49.112.80 &gt; 192.168.1.180.49952: </a:t>
            </a:r>
            <a:r>
              <a:rPr lang="pt-BR" sz="1600" b="1" dirty="0" err="1"/>
              <a:t>Flags</a:t>
            </a:r>
            <a:r>
              <a:rPr lang="pt-BR" sz="1600" b="1" dirty="0"/>
              <a:t> [S.], </a:t>
            </a:r>
            <a:r>
              <a:rPr lang="pt-BR" sz="1600" b="1" dirty="0" err="1"/>
              <a:t>seq</a:t>
            </a:r>
            <a:r>
              <a:rPr lang="pt-BR" sz="1600" b="1" dirty="0"/>
              <a:t> 1685449251, </a:t>
            </a:r>
            <a:r>
              <a:rPr lang="pt-BR" sz="1600" b="1" dirty="0" err="1"/>
              <a:t>ack</a:t>
            </a:r>
            <a:r>
              <a:rPr lang="pt-BR" sz="1600" b="1" dirty="0"/>
              <a:t> 1191277934, </a:t>
            </a:r>
            <a:r>
              <a:rPr lang="pt-BR" sz="1600" b="1" dirty="0" err="1"/>
              <a:t>win</a:t>
            </a:r>
            <a:r>
              <a:rPr lang="pt-BR" sz="1600" b="1" dirty="0"/>
              <a:t> 5840, </a:t>
            </a:r>
            <a:r>
              <a:rPr lang="pt-BR" sz="1600" b="1" dirty="0" err="1"/>
              <a:t>options</a:t>
            </a:r>
            <a:r>
              <a:rPr lang="pt-BR" sz="1600" b="1" dirty="0"/>
              <a:t> [</a:t>
            </a:r>
            <a:r>
              <a:rPr lang="pt-BR" sz="1600" b="1" dirty="0" err="1"/>
              <a:t>mss</a:t>
            </a:r>
            <a:r>
              <a:rPr lang="pt-BR" sz="1600" b="1" dirty="0"/>
              <a:t> 1460,</a:t>
            </a:r>
            <a:r>
              <a:rPr lang="pt-BR" sz="1600" b="1" dirty="0" err="1"/>
              <a:t>nop</a:t>
            </a:r>
            <a:r>
              <a:rPr lang="pt-BR" sz="1600" b="1" dirty="0"/>
              <a:t>,</a:t>
            </a:r>
            <a:r>
              <a:rPr lang="pt-BR" sz="1600" b="1" dirty="0" err="1"/>
              <a:t>nop</a:t>
            </a:r>
            <a:r>
              <a:rPr lang="pt-BR" sz="1600" b="1" dirty="0"/>
              <a:t>,</a:t>
            </a:r>
            <a:r>
              <a:rPr lang="pt-BR" sz="1600" b="1" dirty="0" err="1"/>
              <a:t>sackOK</a:t>
            </a:r>
            <a:r>
              <a:rPr lang="pt-BR" sz="1600" b="1" dirty="0"/>
              <a:t>,</a:t>
            </a:r>
            <a:r>
              <a:rPr lang="pt-BR" sz="1600" b="1" dirty="0" err="1"/>
              <a:t>nop</a:t>
            </a:r>
            <a:r>
              <a:rPr lang="pt-BR" sz="1600" b="1" dirty="0"/>
              <a:t>,</a:t>
            </a:r>
            <a:r>
              <a:rPr lang="pt-BR" sz="1600" b="1" dirty="0" err="1"/>
              <a:t>wscale</a:t>
            </a:r>
            <a:r>
              <a:rPr lang="pt-BR" sz="1600" b="1" dirty="0"/>
              <a:t> 9], </a:t>
            </a:r>
            <a:r>
              <a:rPr lang="pt-BR" sz="1600" b="1" dirty="0" err="1"/>
              <a:t>length</a:t>
            </a:r>
            <a:r>
              <a:rPr lang="pt-BR" sz="1600" b="1" dirty="0"/>
              <a:t> 0 </a:t>
            </a:r>
          </a:p>
          <a:p>
            <a:pPr marL="342900" indent="-342900"/>
            <a:endParaRPr lang="pt-BR" sz="1600" b="1" dirty="0"/>
          </a:p>
          <a:p>
            <a:pPr marL="342900" indent="-342900"/>
            <a:r>
              <a:rPr lang="pt-BR" sz="1600" b="1" dirty="0"/>
              <a:t>(3)  IP 192.168.1.180.49952 &gt; 64.90.49.112.80: </a:t>
            </a:r>
            <a:r>
              <a:rPr lang="pt-BR" sz="1600" b="1" dirty="0" err="1"/>
              <a:t>Flags</a:t>
            </a:r>
            <a:r>
              <a:rPr lang="pt-BR" sz="1600" b="1" dirty="0"/>
              <a:t> [.], </a:t>
            </a:r>
            <a:r>
              <a:rPr lang="pt-BR" sz="1600" b="1" dirty="0" err="1"/>
              <a:t>ack</a:t>
            </a:r>
            <a:r>
              <a:rPr lang="pt-BR" sz="1600" b="1" dirty="0"/>
              <a:t> 1685449252, </a:t>
            </a:r>
            <a:r>
              <a:rPr lang="pt-BR" sz="1600" b="1" dirty="0" err="1"/>
              <a:t>win</a:t>
            </a:r>
            <a:r>
              <a:rPr lang="pt-BR" sz="1600" b="1" dirty="0"/>
              <a:t> 115, </a:t>
            </a:r>
            <a:r>
              <a:rPr lang="pt-BR" sz="1600" b="1" dirty="0" err="1"/>
              <a:t>length</a:t>
            </a:r>
            <a:r>
              <a:rPr lang="pt-BR" sz="1600" b="1" dirty="0"/>
              <a:t> 0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600706" y="1714488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Análise TCPDUMP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TCP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0238"/>
          </a:xfrm>
        </p:spPr>
        <p:txBody>
          <a:bodyPr/>
          <a:lstStyle/>
          <a:p>
            <a:r>
              <a:rPr lang="pt-BR" dirty="0"/>
              <a:t>THREE-WAY HANDSHAKE</a:t>
            </a:r>
          </a:p>
          <a:p>
            <a:r>
              <a:rPr lang="pt-BR" dirty="0"/>
              <a:t>Nome da técnica utilizada pelo TCP para abrir uma conexão</a:t>
            </a:r>
          </a:p>
        </p:txBody>
      </p:sp>
      <p:pic>
        <p:nvPicPr>
          <p:cNvPr id="4" name="Imagem 3" descr="03fig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3214686"/>
            <a:ext cx="4465646" cy="3009078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TCP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3WHS: garante conexão antes de ocorrer a transmissão de dados (PSH)</a:t>
            </a:r>
          </a:p>
          <a:p>
            <a:r>
              <a:rPr lang="pt-BR" dirty="0"/>
              <a:t>Orientado a conexão: transmite somente se puder garantir que há conexão estabelecida entre o cliente e o servidor.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4686740" y="1643050"/>
            <a:ext cx="2385590" cy="42862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2357454"/>
          </a:xfrm>
        </p:spPr>
        <p:txBody>
          <a:bodyPr>
            <a:normAutofit/>
          </a:bodyPr>
          <a:lstStyle/>
          <a:p>
            <a:r>
              <a:rPr lang="pt-BR" dirty="0"/>
              <a:t>Campo Windows </a:t>
            </a:r>
            <a:r>
              <a:rPr lang="pt-BR" dirty="0" err="1"/>
              <a:t>Size</a:t>
            </a:r>
            <a:r>
              <a:rPr lang="pt-BR" dirty="0"/>
              <a:t>: 16 bits</a:t>
            </a:r>
          </a:p>
          <a:p>
            <a:r>
              <a:rPr lang="pt-BR" dirty="0"/>
              <a:t>Determina a quantidade máxima de bytes que o host poderá receber no próximo segmento TCP</a:t>
            </a:r>
          </a:p>
          <a:p>
            <a:pPr>
              <a:buNone/>
            </a:pPr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10" name="CaixaDeTexto 9"/>
          <p:cNvSpPr txBox="1"/>
          <p:nvPr/>
        </p:nvSpPr>
        <p:spPr>
          <a:xfrm>
            <a:off x="571472" y="5786454"/>
            <a:ext cx="8001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pt-BR" sz="1600" b="1" dirty="0"/>
              <a:t>IP </a:t>
            </a:r>
            <a:r>
              <a:rPr lang="pt-BR" sz="1600" b="1" dirty="0">
                <a:solidFill>
                  <a:srgbClr val="FF0000"/>
                </a:solidFill>
              </a:rPr>
              <a:t>192.168.1.180</a:t>
            </a:r>
            <a:r>
              <a:rPr lang="pt-BR" sz="1600" dirty="0"/>
              <a:t>.49952 &gt; </a:t>
            </a:r>
            <a:r>
              <a:rPr lang="pt-BR" sz="1600" b="1" dirty="0">
                <a:solidFill>
                  <a:srgbClr val="0070C0"/>
                </a:solidFill>
              </a:rPr>
              <a:t>64.90.49.112</a:t>
            </a:r>
            <a:r>
              <a:rPr lang="pt-BR" sz="1600" dirty="0"/>
              <a:t>.80: </a:t>
            </a:r>
            <a:r>
              <a:rPr lang="pt-BR" sz="1600" dirty="0" err="1"/>
              <a:t>Flags</a:t>
            </a:r>
            <a:r>
              <a:rPr lang="pt-BR" sz="1600" dirty="0"/>
              <a:t> [S], </a:t>
            </a:r>
            <a:r>
              <a:rPr lang="pt-BR" sz="1600" dirty="0" err="1"/>
              <a:t>seq</a:t>
            </a:r>
            <a:r>
              <a:rPr lang="pt-BR" sz="1600" dirty="0"/>
              <a:t> 1191277933, </a:t>
            </a:r>
            <a:r>
              <a:rPr lang="pt-BR" sz="1600" b="1" dirty="0" err="1">
                <a:solidFill>
                  <a:srgbClr val="FF0000"/>
                </a:solidFill>
              </a:rPr>
              <a:t>win</a:t>
            </a:r>
            <a:r>
              <a:rPr lang="pt-BR" sz="1600" b="1" dirty="0">
                <a:solidFill>
                  <a:srgbClr val="FF0000"/>
                </a:solidFill>
              </a:rPr>
              <a:t> 14600</a:t>
            </a:r>
            <a:r>
              <a:rPr lang="pt-BR" sz="1600" dirty="0"/>
              <a:t>, </a:t>
            </a:r>
            <a:r>
              <a:rPr lang="pt-BR" sz="1600" dirty="0" err="1"/>
              <a:t>options</a:t>
            </a:r>
            <a:endParaRPr lang="pt-BR" sz="1600" dirty="0"/>
          </a:p>
          <a:p>
            <a:pPr marL="342900" indent="-342900"/>
            <a:r>
              <a:rPr lang="pt-BR" sz="1600" dirty="0" err="1"/>
              <a:t>mss</a:t>
            </a:r>
            <a:r>
              <a:rPr lang="pt-BR" sz="1600" dirty="0"/>
              <a:t> 1460,</a:t>
            </a:r>
            <a:r>
              <a:rPr lang="pt-BR" sz="1600" dirty="0" err="1"/>
              <a:t>sackOK</a:t>
            </a:r>
            <a:r>
              <a:rPr lang="pt-BR" sz="1600" dirty="0"/>
              <a:t>,TS </a:t>
            </a:r>
            <a:r>
              <a:rPr lang="pt-BR" sz="1600" dirty="0" err="1"/>
              <a:t>val</a:t>
            </a:r>
            <a:r>
              <a:rPr lang="pt-BR" sz="1600" dirty="0"/>
              <a:t> 3008493 </a:t>
            </a:r>
            <a:r>
              <a:rPr lang="pt-BR" sz="1600" dirty="0" err="1"/>
              <a:t>ecr</a:t>
            </a:r>
            <a:r>
              <a:rPr lang="pt-BR" sz="1600" dirty="0"/>
              <a:t> 0,</a:t>
            </a:r>
            <a:r>
              <a:rPr lang="pt-BR" sz="1600" dirty="0" err="1"/>
              <a:t>nop</a:t>
            </a:r>
            <a:r>
              <a:rPr lang="pt-BR" sz="1600" dirty="0"/>
              <a:t>,</a:t>
            </a:r>
            <a:r>
              <a:rPr lang="pt-BR" sz="1600" dirty="0" err="1"/>
              <a:t>wscale</a:t>
            </a:r>
            <a:r>
              <a:rPr lang="pt-BR" sz="1600" dirty="0"/>
              <a:t> 7], </a:t>
            </a:r>
            <a:r>
              <a:rPr lang="pt-BR" sz="1600" dirty="0" err="1"/>
              <a:t>length</a:t>
            </a:r>
            <a:r>
              <a:rPr lang="pt-BR" sz="1600" dirty="0"/>
              <a:t> 0</a:t>
            </a:r>
            <a:r>
              <a:rPr lang="pt-BR" sz="1600" b="1" dirty="0"/>
              <a:t> 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2285984" y="2071678"/>
            <a:ext cx="2385590" cy="17211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14686"/>
            <a:ext cx="8372476" cy="3143272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Checksum</a:t>
            </a:r>
            <a:r>
              <a:rPr lang="pt-BR" dirty="0"/>
              <a:t>: similar ao </a:t>
            </a:r>
            <a:r>
              <a:rPr lang="pt-BR" dirty="0" err="1"/>
              <a:t>checksum</a:t>
            </a:r>
            <a:r>
              <a:rPr lang="pt-BR" dirty="0"/>
              <a:t> do IP</a:t>
            </a:r>
          </a:p>
          <a:p>
            <a:r>
              <a:rPr lang="pt-BR" dirty="0"/>
              <a:t>Conteúdo do </a:t>
            </a:r>
            <a:r>
              <a:rPr lang="pt-BR" dirty="0" err="1"/>
              <a:t>payload</a:t>
            </a:r>
            <a:r>
              <a:rPr lang="pt-BR" dirty="0"/>
              <a:t> também é verificado</a:t>
            </a:r>
          </a:p>
          <a:p>
            <a:r>
              <a:rPr lang="pt-BR" dirty="0"/>
              <a:t>Ligação com o cabeçalho IP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352545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315350" y="1428736"/>
            <a:ext cx="500066" cy="261271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27924" y="3286124"/>
            <a:ext cx="8372476" cy="3214710"/>
          </a:xfrm>
        </p:spPr>
        <p:txBody>
          <a:bodyPr>
            <a:normAutofit fontScale="92500" lnSpcReduction="10000"/>
          </a:bodyPr>
          <a:lstStyle/>
          <a:p>
            <a:r>
              <a:rPr lang="pt-BR" dirty="0"/>
              <a:t>Campo IHL (Internet Header </a:t>
            </a:r>
            <a:r>
              <a:rPr lang="pt-BR" dirty="0" err="1"/>
              <a:t>Length</a:t>
            </a:r>
            <a:r>
              <a:rPr lang="pt-BR" dirty="0"/>
              <a:t>): traduzido como “tamanho do cabeçalho internet”, 4 bits, responsável por informar quantas linhas há no cabeçalho.</a:t>
            </a:r>
          </a:p>
          <a:p>
            <a:r>
              <a:rPr lang="pt-BR" dirty="0"/>
              <a:t>Cada linha do cabeçalho possui 4 bytes, para saber o tamanho total do cabeçalho em bytes, deve-se multiplicar o valor do IHL por 4.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1071546"/>
            <a:ext cx="8372476" cy="1500198"/>
          </a:xfrm>
        </p:spPr>
        <p:txBody>
          <a:bodyPr>
            <a:normAutofit lnSpcReduction="10000"/>
          </a:bodyPr>
          <a:lstStyle/>
          <a:p>
            <a:r>
              <a:rPr lang="pt-BR" dirty="0"/>
              <a:t>No cálculo do </a:t>
            </a:r>
            <a:r>
              <a:rPr lang="pt-BR" dirty="0" err="1"/>
              <a:t>Checksum</a:t>
            </a:r>
            <a:r>
              <a:rPr lang="pt-BR" dirty="0"/>
              <a:t>, tem-se o </a:t>
            </a:r>
            <a:r>
              <a:rPr lang="pt-BR" dirty="0" err="1"/>
              <a:t>pseudocabeçalho</a:t>
            </a:r>
            <a:r>
              <a:rPr lang="pt-BR" dirty="0"/>
              <a:t> RFC (791), virtual, dado temporário</a:t>
            </a:r>
          </a:p>
          <a:p>
            <a:endParaRPr lang="pt-BR" dirty="0"/>
          </a:p>
          <a:p>
            <a:pPr>
              <a:buNone/>
            </a:pPr>
            <a:endParaRPr lang="pt-BR" dirty="0"/>
          </a:p>
          <a:p>
            <a:endParaRPr lang="pt-BR" dirty="0"/>
          </a:p>
          <a:p>
            <a:pPr>
              <a:buNone/>
            </a:pPr>
            <a:endParaRPr lang="pt-BR" dirty="0"/>
          </a:p>
        </p:txBody>
      </p:sp>
      <p:pic>
        <p:nvPicPr>
          <p:cNvPr id="10" name="Imagem 9" descr="tcppseudo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2911" y="2571744"/>
            <a:ext cx="3663601" cy="906402"/>
          </a:xfrm>
          <a:prstGeom prst="rect">
            <a:avLst/>
          </a:prstGeom>
        </p:spPr>
      </p:pic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357158" y="3786190"/>
            <a:ext cx="8372476" cy="2428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Verifica dados relativos ao IP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dirty="0"/>
              <a:t>Necessário TCP conhecer os endereços IP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pt-BR" sz="3200" dirty="0"/>
              <a:t>Checagem dos </a:t>
            </a:r>
            <a:r>
              <a:rPr lang="pt-BR" sz="3200" dirty="0" err="1"/>
              <a:t>sockets</a:t>
            </a:r>
            <a:r>
              <a:rPr lang="pt-BR" sz="3200" dirty="0"/>
              <a:t> de origem e destino (endereços IP + portas)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TCP</a:t>
            </a:r>
          </a:p>
        </p:txBody>
      </p:sp>
      <p:grpSp>
        <p:nvGrpSpPr>
          <p:cNvPr id="6" name="Grupo 5"/>
          <p:cNvGrpSpPr/>
          <p:nvPr/>
        </p:nvGrpSpPr>
        <p:grpSpPr>
          <a:xfrm>
            <a:off x="785786" y="1714488"/>
            <a:ext cx="7728131" cy="4198170"/>
            <a:chOff x="785786" y="1714488"/>
            <a:chExt cx="7728131" cy="4198170"/>
          </a:xfrm>
        </p:grpSpPr>
        <p:pic>
          <p:nvPicPr>
            <p:cNvPr id="4" name="Imagem 3" descr="FullSizeRender.jpg"/>
            <p:cNvPicPr>
              <a:picLocks noChangeAspect="1"/>
            </p:cNvPicPr>
            <p:nvPr/>
          </p:nvPicPr>
          <p:blipFill>
            <a:blip r:embed="rId2" cstate="print">
              <a:lum bright="20000" contrast="40000"/>
            </a:blip>
            <a:stretch>
              <a:fillRect/>
            </a:stretch>
          </p:blipFill>
          <p:spPr>
            <a:xfrm>
              <a:off x="785786" y="1714488"/>
              <a:ext cx="7728131" cy="4198170"/>
            </a:xfrm>
            <a:prstGeom prst="rect">
              <a:avLst/>
            </a:prstGeom>
          </p:spPr>
        </p:pic>
        <p:sp>
          <p:nvSpPr>
            <p:cNvPr id="5" name="Retângulo 4"/>
            <p:cNvSpPr/>
            <p:nvPr/>
          </p:nvSpPr>
          <p:spPr>
            <a:xfrm>
              <a:off x="6429388" y="4643446"/>
              <a:ext cx="785818" cy="1428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4686740" y="2071678"/>
            <a:ext cx="2385590" cy="172110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2786058"/>
            <a:ext cx="8372476" cy="3571900"/>
          </a:xfrm>
        </p:spPr>
        <p:txBody>
          <a:bodyPr>
            <a:normAutofit lnSpcReduction="10000"/>
          </a:bodyPr>
          <a:lstStyle/>
          <a:p>
            <a:r>
              <a:rPr lang="pt-BR" dirty="0"/>
              <a:t>Campo </a:t>
            </a:r>
            <a:r>
              <a:rPr lang="pt-BR" dirty="0" err="1"/>
              <a:t>Urgent</a:t>
            </a:r>
            <a:r>
              <a:rPr lang="pt-BR" dirty="0"/>
              <a:t> Pointer:</a:t>
            </a:r>
          </a:p>
          <a:p>
            <a:r>
              <a:rPr lang="pt-BR" dirty="0"/>
              <a:t>Utilizada somente quando a </a:t>
            </a:r>
            <a:r>
              <a:rPr lang="pt-BR" dirty="0" err="1"/>
              <a:t>flag</a:t>
            </a:r>
            <a:r>
              <a:rPr lang="pt-BR" dirty="0"/>
              <a:t> URG estiver ativa</a:t>
            </a:r>
          </a:p>
          <a:p>
            <a:r>
              <a:rPr lang="pt-BR" dirty="0"/>
              <a:t>Conterá a posição final, dentro do </a:t>
            </a:r>
            <a:r>
              <a:rPr lang="pt-BR" dirty="0" err="1"/>
              <a:t>payload</a:t>
            </a:r>
            <a:r>
              <a:rPr lang="pt-BR" dirty="0"/>
              <a:t>, dos dados que são urgentes</a:t>
            </a:r>
          </a:p>
          <a:p>
            <a:r>
              <a:rPr lang="pt-BR" dirty="0"/>
              <a:t>RFC  6093 recomenda a não utilização do mecanismo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2285984" y="2228622"/>
            <a:ext cx="3571900" cy="171012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86124"/>
            <a:ext cx="8372476" cy="2714644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Options</a:t>
            </a:r>
            <a:r>
              <a:rPr lang="pt-BR" dirty="0"/>
              <a:t>: até 40 bytes</a:t>
            </a:r>
          </a:p>
          <a:p>
            <a:r>
              <a:rPr lang="pt-BR" dirty="0"/>
              <a:t>Não obrigatório, TCP utiliza</a:t>
            </a:r>
          </a:p>
          <a:p>
            <a:pPr>
              <a:buNone/>
            </a:pPr>
            <a:endParaRPr lang="pt-BR" dirty="0"/>
          </a:p>
          <a:p>
            <a:pPr>
              <a:buNone/>
            </a:pPr>
            <a:r>
              <a:rPr lang="pt-BR" sz="1600" dirty="0"/>
              <a:t>192.168.1.100.57211: </a:t>
            </a:r>
            <a:r>
              <a:rPr lang="pt-BR" sz="1600" dirty="0" err="1"/>
              <a:t>Flags</a:t>
            </a:r>
            <a:r>
              <a:rPr lang="pt-BR" sz="1600" dirty="0"/>
              <a:t> [S], </a:t>
            </a:r>
            <a:r>
              <a:rPr lang="pt-BR" sz="1600" dirty="0" err="1"/>
              <a:t>seq</a:t>
            </a:r>
            <a:r>
              <a:rPr lang="pt-BR" sz="1600" dirty="0"/>
              <a:t> 1448:2896, </a:t>
            </a:r>
            <a:r>
              <a:rPr lang="pt-BR" sz="1600" dirty="0" err="1"/>
              <a:t>ack</a:t>
            </a:r>
            <a:r>
              <a:rPr lang="pt-BR" sz="1600" dirty="0"/>
              <a:t> 1, </a:t>
            </a:r>
            <a:r>
              <a:rPr lang="pt-BR" sz="1600" dirty="0" err="1"/>
              <a:t>win</a:t>
            </a:r>
            <a:r>
              <a:rPr lang="pt-BR" sz="1600" dirty="0"/>
              <a:t> 256</a:t>
            </a:r>
            <a:r>
              <a:rPr lang="pt-BR" sz="1600" b="1" dirty="0"/>
              <a:t>, </a:t>
            </a:r>
            <a:r>
              <a:rPr lang="pt-BR" sz="1600" b="1" dirty="0" err="1"/>
              <a:t>options</a:t>
            </a:r>
            <a:r>
              <a:rPr lang="pt-BR" sz="1600" b="1" dirty="0"/>
              <a:t> [</a:t>
            </a:r>
            <a:r>
              <a:rPr lang="pt-BR" sz="1600" b="1" dirty="0" err="1"/>
              <a:t>mss</a:t>
            </a:r>
            <a:r>
              <a:rPr lang="pt-BR" sz="1600" b="1" dirty="0"/>
              <a:t> 1460,</a:t>
            </a:r>
            <a:r>
              <a:rPr lang="pt-BR" sz="1600" b="1" dirty="0" err="1"/>
              <a:t>sackOK</a:t>
            </a:r>
            <a:r>
              <a:rPr lang="pt-BR" sz="1600" b="1" dirty="0"/>
              <a:t>,TS </a:t>
            </a:r>
            <a:r>
              <a:rPr lang="pt-BR" sz="1600" b="1" dirty="0" err="1"/>
              <a:t>val</a:t>
            </a:r>
            <a:endParaRPr lang="pt-BR" sz="1600" b="1" dirty="0"/>
          </a:p>
          <a:p>
            <a:pPr>
              <a:buNone/>
            </a:pPr>
            <a:r>
              <a:rPr lang="pt-BR" sz="1600" b="1" dirty="0"/>
              <a:t>3635338 </a:t>
            </a:r>
            <a:r>
              <a:rPr lang="pt-BR" sz="1600" b="1" dirty="0" err="1"/>
              <a:t>ecr</a:t>
            </a:r>
            <a:r>
              <a:rPr lang="pt-BR" sz="1600" b="1" dirty="0"/>
              <a:t> 0,</a:t>
            </a:r>
            <a:r>
              <a:rPr lang="pt-BR" sz="1600" b="1" dirty="0" err="1"/>
              <a:t>nop</a:t>
            </a:r>
            <a:r>
              <a:rPr lang="pt-BR" sz="1600" b="1" dirty="0"/>
              <a:t>,</a:t>
            </a:r>
            <a:r>
              <a:rPr lang="pt-BR" sz="1600" b="1" dirty="0" err="1"/>
              <a:t>wscale</a:t>
            </a:r>
            <a:r>
              <a:rPr lang="pt-BR" sz="1600" b="1" dirty="0"/>
              <a:t> 7]</a:t>
            </a:r>
            <a:r>
              <a:rPr lang="pt-BR" sz="1600" dirty="0"/>
              <a:t>, </a:t>
            </a:r>
            <a:r>
              <a:rPr lang="pt-BR" sz="1600" dirty="0" err="1"/>
              <a:t>length</a:t>
            </a:r>
            <a:r>
              <a:rPr lang="pt-BR" sz="1600" dirty="0"/>
              <a:t> 1448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57158" y="928670"/>
            <a:ext cx="8372476" cy="5214974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Campos mais comuns encontrados no OPTIONS</a:t>
            </a:r>
          </a:p>
          <a:p>
            <a:endParaRPr lang="pt-BR" dirty="0"/>
          </a:p>
          <a:p>
            <a:r>
              <a:rPr lang="pt-BR" dirty="0" err="1"/>
              <a:t>nop</a:t>
            </a:r>
            <a:r>
              <a:rPr lang="pt-BR" dirty="0"/>
              <a:t>: 1 byte, alinhamento de informações</a:t>
            </a:r>
          </a:p>
          <a:p>
            <a:r>
              <a:rPr lang="pt-BR" dirty="0" err="1"/>
              <a:t>mss</a:t>
            </a:r>
            <a:r>
              <a:rPr lang="pt-BR" dirty="0"/>
              <a:t>: 4 bytes, maior </a:t>
            </a:r>
            <a:r>
              <a:rPr lang="pt-BR" dirty="0" err="1"/>
              <a:t>qtde</a:t>
            </a:r>
            <a:r>
              <a:rPr lang="pt-BR" dirty="0"/>
              <a:t>. de dados que um segmento TCP poderá ter</a:t>
            </a:r>
          </a:p>
          <a:p>
            <a:r>
              <a:rPr lang="pt-BR" dirty="0" err="1"/>
              <a:t>wscale</a:t>
            </a:r>
            <a:r>
              <a:rPr lang="pt-BR" dirty="0"/>
              <a:t>: 3 bytes, técnica de expansão do campo Windows </a:t>
            </a:r>
            <a:r>
              <a:rPr lang="pt-BR" dirty="0" err="1"/>
              <a:t>Size</a:t>
            </a:r>
            <a:r>
              <a:rPr lang="pt-BR" dirty="0"/>
              <a:t>, último byte eleva a potência</a:t>
            </a:r>
          </a:p>
          <a:p>
            <a:r>
              <a:rPr lang="pt-BR" dirty="0" err="1"/>
              <a:t>sackOK</a:t>
            </a:r>
            <a:r>
              <a:rPr lang="pt-BR" dirty="0"/>
              <a:t>: 2 bytes, avisa o host oposto sobre uma possível ocorrência de segmentos chegando fora de ordem ou sendo perdidos.</a:t>
            </a:r>
          </a:p>
          <a:p>
            <a:r>
              <a:rPr lang="pt-BR" dirty="0" err="1"/>
              <a:t>timestamp</a:t>
            </a:r>
            <a:r>
              <a:rPr lang="pt-BR" dirty="0"/>
              <a:t>: 10 bytes, informação para calcular o RTT.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TCP - </a:t>
            </a:r>
            <a:r>
              <a:rPr lang="pt-BR" b="1" i="1" u="sng" dirty="0">
                <a:solidFill>
                  <a:srgbClr val="0070C0"/>
                </a:solidFill>
              </a:rPr>
              <a:t>NOTA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pt-BR" sz="3900" dirty="0"/>
              <a:t>RTT (Round </a:t>
            </a:r>
            <a:r>
              <a:rPr lang="pt-BR" sz="3900" dirty="0" err="1"/>
              <a:t>Trip</a:t>
            </a:r>
            <a:r>
              <a:rPr lang="pt-BR" sz="3900" dirty="0"/>
              <a:t> Time) é o tempo que demora para uma informação chegar ao destinatário e o remetente receber sua confirmação.</a:t>
            </a:r>
          </a:p>
          <a:p>
            <a:r>
              <a:rPr lang="pt-BR" sz="3900" dirty="0"/>
              <a:t>Esse tempo é medido a partir do momento em que a informação é colocada na rede até o momento que a confirmação de recebimento é entregue ao remetente.</a:t>
            </a:r>
          </a:p>
          <a:p>
            <a:r>
              <a:rPr lang="pt-BR" sz="3900" dirty="0"/>
              <a:t>Entre outras funcionalidades, esse tempo serve de base para o envio de informações posteriores, para o mesmo destino. Utilizamos esse tempo para calcular quanto tempo é necessário, em média, por parte do emissor esperar para receber a confirmação de entrega. </a:t>
            </a:r>
          </a:p>
          <a:p>
            <a:r>
              <a:rPr lang="pt-BR" sz="3900" dirty="0"/>
              <a:t>Se esse tempo é excedido devemos retransmitir a informação, pois isso representa um indício de que ela não foi entregue.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pt-BR" sz="2400" b="1" dirty="0"/>
              <a:t>Cabeçalho TCP</a:t>
            </a:r>
          </a:p>
        </p:txBody>
      </p:sp>
      <p:grpSp>
        <p:nvGrpSpPr>
          <p:cNvPr id="3" name="Grupo 6"/>
          <p:cNvGrpSpPr/>
          <p:nvPr/>
        </p:nvGrpSpPr>
        <p:grpSpPr>
          <a:xfrm>
            <a:off x="2254530" y="871398"/>
            <a:ext cx="4817800" cy="1843222"/>
            <a:chOff x="500034" y="2143116"/>
            <a:chExt cx="7898164" cy="2414725"/>
          </a:xfrm>
        </p:grpSpPr>
        <p:pic>
          <p:nvPicPr>
            <p:cNvPr id="4" name="Imagem 3" descr="fig14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0034" y="2143116"/>
              <a:ext cx="7898164" cy="2414725"/>
            </a:xfrm>
            <a:prstGeom prst="rect">
              <a:avLst/>
            </a:prstGeom>
          </p:spPr>
        </p:pic>
        <p:cxnSp>
          <p:nvCxnSpPr>
            <p:cNvPr id="6" name="Conector reto 5"/>
            <p:cNvCxnSpPr/>
            <p:nvPr/>
          </p:nvCxnSpPr>
          <p:spPr>
            <a:xfrm rot="5400000">
              <a:off x="-422175" y="3536157"/>
              <a:ext cx="1928826" cy="15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tângulo 7"/>
          <p:cNvSpPr/>
          <p:nvPr/>
        </p:nvSpPr>
        <p:spPr>
          <a:xfrm>
            <a:off x="5843816" y="2242690"/>
            <a:ext cx="1214446" cy="128808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spaço Reservado para Conteúdo 2"/>
          <p:cNvSpPr>
            <a:spLocks noGrp="1"/>
          </p:cNvSpPr>
          <p:nvPr>
            <p:ph idx="1"/>
          </p:nvPr>
        </p:nvSpPr>
        <p:spPr>
          <a:xfrm>
            <a:off x="342928" y="3286124"/>
            <a:ext cx="8372476" cy="2714644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Padding</a:t>
            </a:r>
            <a:endParaRPr lang="pt-BR" dirty="0"/>
          </a:p>
          <a:p>
            <a:r>
              <a:rPr lang="pt-BR" dirty="0"/>
              <a:t>Preenche o fim do campo </a:t>
            </a:r>
            <a:r>
              <a:rPr lang="pt-BR" dirty="0" err="1"/>
              <a:t>Options</a:t>
            </a:r>
            <a:r>
              <a:rPr lang="pt-BR" dirty="0"/>
              <a:t> com zero para tornar o tamanho de todo o cabeçalho TCP múltiplo de 4 bytes</a:t>
            </a:r>
          </a:p>
          <a:p>
            <a:pPr>
              <a:buNone/>
            </a:pPr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TCP - </a:t>
            </a:r>
            <a:r>
              <a:rPr lang="pt-BR" b="1" i="1" u="sng" dirty="0">
                <a:solidFill>
                  <a:srgbClr val="0070C0"/>
                </a:solidFill>
              </a:rPr>
              <a:t>Características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Orientado a conexão</a:t>
            </a:r>
          </a:p>
          <a:p>
            <a:r>
              <a:rPr lang="pt-BR" dirty="0" err="1"/>
              <a:t>Full-duplex</a:t>
            </a:r>
            <a:endParaRPr lang="pt-BR" dirty="0"/>
          </a:p>
          <a:p>
            <a:r>
              <a:rPr lang="pt-BR" dirty="0"/>
              <a:t>Confiável</a:t>
            </a:r>
          </a:p>
          <a:p>
            <a:r>
              <a:rPr lang="pt-BR" dirty="0"/>
              <a:t>Ordenação dos segmentos</a:t>
            </a:r>
          </a:p>
          <a:p>
            <a:r>
              <a:rPr lang="pt-BR" dirty="0"/>
              <a:t>Término da conexão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UDP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/>
              <a:t>User</a:t>
            </a:r>
            <a:r>
              <a:rPr lang="pt-BR" dirty="0"/>
              <a:t> </a:t>
            </a:r>
            <a:r>
              <a:rPr lang="pt-BR" dirty="0" err="1"/>
              <a:t>Datagram</a:t>
            </a:r>
            <a:r>
              <a:rPr lang="pt-BR" dirty="0"/>
              <a:t> </a:t>
            </a:r>
            <a:r>
              <a:rPr lang="pt-BR" dirty="0" err="1"/>
              <a:t>Protocol</a:t>
            </a:r>
            <a:endParaRPr lang="pt-BR" dirty="0"/>
          </a:p>
          <a:p>
            <a:r>
              <a:rPr lang="pt-BR" dirty="0"/>
              <a:t>Extremamente simples e rápido</a:t>
            </a:r>
          </a:p>
          <a:p>
            <a:r>
              <a:rPr lang="pt-BR" dirty="0"/>
              <a:t>RFC 768/1980</a:t>
            </a:r>
          </a:p>
          <a:p>
            <a:r>
              <a:rPr lang="pt-BR" dirty="0"/>
              <a:t>O segmento UDP também trafega dentro de um pacote IP</a:t>
            </a:r>
          </a:p>
          <a:p>
            <a:endParaRPr lang="pt-BR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UDP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786190"/>
            <a:ext cx="8229600" cy="2339973"/>
          </a:xfrm>
        </p:spPr>
        <p:txBody>
          <a:bodyPr>
            <a:normAutofit/>
          </a:bodyPr>
          <a:lstStyle/>
          <a:p>
            <a:r>
              <a:rPr lang="pt-BR" dirty="0"/>
              <a:t>Possui 32 bits</a:t>
            </a:r>
          </a:p>
          <a:p>
            <a:r>
              <a:rPr lang="pt-BR" dirty="0"/>
              <a:t>Tamanho total do cabeçalho = 8 bytes</a:t>
            </a:r>
          </a:p>
          <a:p>
            <a:endParaRPr lang="pt-BR" dirty="0"/>
          </a:p>
        </p:txBody>
      </p:sp>
      <p:pic>
        <p:nvPicPr>
          <p:cNvPr id="4" name="Imagem 3" descr="UD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916" y="1571612"/>
            <a:ext cx="6817670" cy="17859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071546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315350" y="1147737"/>
            <a:ext cx="500066" cy="261271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27924" y="3000372"/>
            <a:ext cx="8372476" cy="3500462"/>
          </a:xfrm>
        </p:spPr>
        <p:txBody>
          <a:bodyPr>
            <a:normAutofit lnSpcReduction="10000"/>
          </a:bodyPr>
          <a:lstStyle/>
          <a:p>
            <a:r>
              <a:rPr lang="pt-BR" dirty="0"/>
              <a:t>Todos os elementos das 5 primeiras linhas são obrigatórios, portanto um cabeçalho deverá ter no mínimo 20 bytes (5 x 4).</a:t>
            </a:r>
          </a:p>
          <a:p>
            <a:r>
              <a:rPr lang="pt-BR" dirty="0"/>
              <a:t>Como o campo IHL possui 4 bits, pode-se representar o maior valor possível em binário com 1111 (decimal 15) = tamanho possível para o cabeçalho IP de 60 bytes.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UDP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3429000"/>
            <a:ext cx="8229600" cy="2339973"/>
          </a:xfrm>
        </p:spPr>
        <p:txBody>
          <a:bodyPr>
            <a:normAutofit/>
          </a:bodyPr>
          <a:lstStyle/>
          <a:p>
            <a:r>
              <a:rPr lang="pt-BR" dirty="0"/>
              <a:t>Campo Source </a:t>
            </a:r>
            <a:r>
              <a:rPr lang="pt-BR" dirty="0" err="1"/>
              <a:t>Port</a:t>
            </a:r>
            <a:r>
              <a:rPr lang="pt-BR" dirty="0"/>
              <a:t>: 16 bits</a:t>
            </a:r>
          </a:p>
          <a:p>
            <a:r>
              <a:rPr lang="pt-BR" dirty="0"/>
              <a:t>Não obrigatório</a:t>
            </a:r>
          </a:p>
          <a:p>
            <a:r>
              <a:rPr lang="pt-BR" dirty="0"/>
              <a:t>Campo poderá ser 00h</a:t>
            </a:r>
          </a:p>
          <a:p>
            <a:endParaRPr lang="pt-BR" dirty="0"/>
          </a:p>
        </p:txBody>
      </p:sp>
      <p:pic>
        <p:nvPicPr>
          <p:cNvPr id="4" name="Imagem 3" descr="UD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924" y="1643050"/>
            <a:ext cx="4174464" cy="1093538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2428860" y="1785926"/>
            <a:ext cx="2000264" cy="21431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UDP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3429000"/>
            <a:ext cx="8229600" cy="2339973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Destination</a:t>
            </a:r>
            <a:r>
              <a:rPr lang="pt-BR" dirty="0"/>
              <a:t> </a:t>
            </a:r>
            <a:r>
              <a:rPr lang="pt-BR" dirty="0" err="1"/>
              <a:t>Port</a:t>
            </a:r>
            <a:r>
              <a:rPr lang="pt-BR" dirty="0"/>
              <a:t>: 16 bits</a:t>
            </a:r>
          </a:p>
          <a:p>
            <a:r>
              <a:rPr lang="pt-BR" dirty="0"/>
              <a:t>Obrigatório</a:t>
            </a:r>
          </a:p>
          <a:p>
            <a:r>
              <a:rPr lang="pt-BR" dirty="0"/>
              <a:t>Valor do campo poderá ir de 0 a 65535</a:t>
            </a:r>
          </a:p>
          <a:p>
            <a:endParaRPr lang="pt-BR" dirty="0"/>
          </a:p>
        </p:txBody>
      </p:sp>
      <p:pic>
        <p:nvPicPr>
          <p:cNvPr id="4" name="Imagem 3" descr="UD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924" y="1643050"/>
            <a:ext cx="4174464" cy="1093538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4429124" y="1785926"/>
            <a:ext cx="2000264" cy="21431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UDP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3429000"/>
            <a:ext cx="8229600" cy="2339973"/>
          </a:xfrm>
        </p:spPr>
        <p:txBody>
          <a:bodyPr>
            <a:normAutofit/>
          </a:bodyPr>
          <a:lstStyle/>
          <a:p>
            <a:r>
              <a:rPr lang="pt-BR" dirty="0"/>
              <a:t>Campo Total </a:t>
            </a:r>
            <a:r>
              <a:rPr lang="pt-BR" dirty="0" err="1"/>
              <a:t>Length</a:t>
            </a:r>
            <a:r>
              <a:rPr lang="pt-BR" dirty="0"/>
              <a:t>: 16 bits</a:t>
            </a:r>
          </a:p>
          <a:p>
            <a:r>
              <a:rPr lang="pt-BR" dirty="0"/>
              <a:t>Tamanho total do segmento UDP</a:t>
            </a:r>
          </a:p>
          <a:p>
            <a:r>
              <a:rPr lang="pt-BR" dirty="0"/>
              <a:t>(medido em bytes)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4" name="Imagem 3" descr="UD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924" y="1643050"/>
            <a:ext cx="4174464" cy="1093538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2428860" y="1986172"/>
            <a:ext cx="2000264" cy="21431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UDP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2857497"/>
            <a:ext cx="8229600" cy="2000264"/>
          </a:xfrm>
        </p:spPr>
        <p:txBody>
          <a:bodyPr>
            <a:normAutofit fontScale="92500"/>
          </a:bodyPr>
          <a:lstStyle/>
          <a:p>
            <a:r>
              <a:rPr lang="pt-BR" dirty="0"/>
              <a:t>Campo </a:t>
            </a:r>
            <a:r>
              <a:rPr lang="pt-BR" dirty="0" err="1"/>
              <a:t>Checksum</a:t>
            </a:r>
            <a:r>
              <a:rPr lang="pt-BR" dirty="0"/>
              <a:t>: 2 bytes</a:t>
            </a:r>
          </a:p>
          <a:p>
            <a:r>
              <a:rPr lang="pt-BR" dirty="0"/>
              <a:t>Semelhante ao TCP</a:t>
            </a:r>
          </a:p>
          <a:p>
            <a:r>
              <a:rPr lang="pt-BR" dirty="0"/>
              <a:t>Diferença é o tamanho total do segmento UDP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4" name="Imagem 3" descr="UD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924" y="1643050"/>
            <a:ext cx="4174464" cy="1093538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4429124" y="1975589"/>
            <a:ext cx="2000264" cy="21431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8" name="Grupo 7"/>
          <p:cNvGrpSpPr/>
          <p:nvPr/>
        </p:nvGrpSpPr>
        <p:grpSpPr>
          <a:xfrm>
            <a:off x="1726030" y="4786322"/>
            <a:ext cx="5774928" cy="1428760"/>
            <a:chOff x="1726030" y="4786322"/>
            <a:chExt cx="5774928" cy="1428760"/>
          </a:xfrm>
        </p:grpSpPr>
        <p:pic>
          <p:nvPicPr>
            <p:cNvPr id="6" name="Imagem 5" descr="tcppseudoheader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726030" y="4786322"/>
              <a:ext cx="5774928" cy="1428760"/>
            </a:xfrm>
            <a:prstGeom prst="rect">
              <a:avLst/>
            </a:prstGeom>
          </p:spPr>
        </p:pic>
        <p:sp>
          <p:nvSpPr>
            <p:cNvPr id="7" name="Elipse 6"/>
            <p:cNvSpPr/>
            <p:nvPr/>
          </p:nvSpPr>
          <p:spPr>
            <a:xfrm>
              <a:off x="5053606" y="5843824"/>
              <a:ext cx="571504" cy="285752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900" b="1" dirty="0">
                  <a:solidFill>
                    <a:sysClr val="windowText" lastClr="000000"/>
                  </a:solidFill>
                </a:rPr>
                <a:t>UDP</a:t>
              </a:r>
            </a:p>
          </p:txBody>
        </p:sp>
      </p:grp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UDP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3073520"/>
            <a:ext cx="8229600" cy="2227688"/>
          </a:xfrm>
        </p:spPr>
        <p:txBody>
          <a:bodyPr>
            <a:normAutofit/>
          </a:bodyPr>
          <a:lstStyle/>
          <a:p>
            <a:r>
              <a:rPr lang="pt-BR" dirty="0"/>
              <a:t>Campo </a:t>
            </a:r>
            <a:r>
              <a:rPr lang="pt-BR" dirty="0" err="1"/>
              <a:t>Checksum</a:t>
            </a:r>
            <a:r>
              <a:rPr lang="pt-BR" dirty="0"/>
              <a:t>:</a:t>
            </a:r>
          </a:p>
          <a:p>
            <a:r>
              <a:rPr lang="pt-BR" dirty="0"/>
              <a:t>Pela RFC 768, </a:t>
            </a:r>
            <a:r>
              <a:rPr lang="pt-BR" dirty="0" err="1"/>
              <a:t>checksum</a:t>
            </a:r>
            <a:r>
              <a:rPr lang="pt-BR" dirty="0"/>
              <a:t> é opcional </a:t>
            </a:r>
          </a:p>
          <a:p>
            <a:r>
              <a:rPr lang="pt-BR" dirty="0"/>
              <a:t>Campo deverá possuir (0000h)</a:t>
            </a:r>
          </a:p>
          <a:p>
            <a:endParaRPr lang="pt-BR" dirty="0"/>
          </a:p>
          <a:p>
            <a:endParaRPr lang="pt-BR" dirty="0"/>
          </a:p>
        </p:txBody>
      </p:sp>
      <p:pic>
        <p:nvPicPr>
          <p:cNvPr id="4" name="Imagem 3" descr="UD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4924" y="1643050"/>
            <a:ext cx="4174464" cy="1093538"/>
          </a:xfrm>
          <a:prstGeom prst="rect">
            <a:avLst/>
          </a:prstGeom>
        </p:spPr>
      </p:pic>
      <p:sp>
        <p:nvSpPr>
          <p:cNvPr id="5" name="Retângulo 4"/>
          <p:cNvSpPr/>
          <p:nvPr/>
        </p:nvSpPr>
        <p:spPr>
          <a:xfrm>
            <a:off x="4429124" y="1975589"/>
            <a:ext cx="2000264" cy="214314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7697403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UDP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46856" y="1484784"/>
            <a:ext cx="8229600" cy="2227688"/>
          </a:xfrm>
        </p:spPr>
        <p:txBody>
          <a:bodyPr>
            <a:normAutofit/>
          </a:bodyPr>
          <a:lstStyle/>
          <a:p>
            <a:r>
              <a:rPr lang="pt-BR" dirty="0"/>
              <a:t>Exemplo de tráfego completo</a:t>
            </a:r>
          </a:p>
          <a:p>
            <a:r>
              <a:rPr lang="pt-BR" dirty="0"/>
              <a:t>Não utiliza </a:t>
            </a:r>
            <a:r>
              <a:rPr lang="pt-BR" dirty="0" err="1"/>
              <a:t>flags</a:t>
            </a:r>
            <a:r>
              <a:rPr lang="pt-BR" dirty="0"/>
              <a:t> de controle</a:t>
            </a:r>
          </a:p>
          <a:p>
            <a:r>
              <a:rPr lang="pt-BR" dirty="0"/>
              <a:t>Envia o dado para o lado oposto sem testes</a:t>
            </a:r>
          </a:p>
          <a:p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sp>
        <p:nvSpPr>
          <p:cNvPr id="6" name="CaixaDeTexto 4"/>
          <p:cNvSpPr txBox="1"/>
          <p:nvPr/>
        </p:nvSpPr>
        <p:spPr>
          <a:xfrm>
            <a:off x="467544" y="3975447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/>
              <a:t>Análise TCPDUMP</a:t>
            </a:r>
          </a:p>
        </p:txBody>
      </p:sp>
      <p:sp>
        <p:nvSpPr>
          <p:cNvPr id="7" name="CaixaDeTexto 3"/>
          <p:cNvSpPr txBox="1"/>
          <p:nvPr/>
        </p:nvSpPr>
        <p:spPr>
          <a:xfrm>
            <a:off x="467544" y="4509120"/>
            <a:ext cx="8001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/>
              <a:t>09:52:30.388231 IP 198.51.100.249.49355 &gt; 192.168.1.180.21463: UDP, </a:t>
            </a:r>
            <a:r>
              <a:rPr lang="pt-BR" sz="1600" b="1" dirty="0" err="1"/>
              <a:t>length</a:t>
            </a:r>
            <a:r>
              <a:rPr lang="pt-BR" sz="1600" b="1" dirty="0"/>
              <a:t> 115</a:t>
            </a:r>
          </a:p>
          <a:p>
            <a:endParaRPr lang="pt-BR" sz="1600" b="1" dirty="0"/>
          </a:p>
          <a:p>
            <a:r>
              <a:rPr lang="en-US" sz="1600" dirty="0"/>
              <a:t>Service Name and Transport Protocol Port Number Registry</a:t>
            </a:r>
          </a:p>
          <a:p>
            <a:r>
              <a:rPr lang="en-US" sz="1200" dirty="0"/>
              <a:t>http://</a:t>
            </a:r>
            <a:r>
              <a:rPr lang="en-US" sz="1200" dirty="0" err="1"/>
              <a:t>www.iana.org</a:t>
            </a:r>
            <a:r>
              <a:rPr lang="en-US" sz="1200" dirty="0"/>
              <a:t>/assignments/service-names-port-numbers/</a:t>
            </a:r>
            <a:r>
              <a:rPr lang="en-US" sz="1200" dirty="0" err="1"/>
              <a:t>service-names-port-numbers.xhtml?search</a:t>
            </a:r>
            <a:r>
              <a:rPr lang="en-US" sz="1200" dirty="0"/>
              <a:t>=21463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48092028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PROTOCOLO UDP - </a:t>
            </a:r>
            <a:r>
              <a:rPr lang="pt-BR" b="1" i="1" u="sng" dirty="0">
                <a:solidFill>
                  <a:srgbClr val="0070C0"/>
                </a:solidFill>
              </a:rPr>
              <a:t>Características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Grande velocidade de tráfego em razão de possuir poucos controles</a:t>
            </a:r>
          </a:p>
          <a:p>
            <a:r>
              <a:rPr lang="pt-BR" dirty="0"/>
              <a:t>Necessita de controle adicional por parte da aplicação que o emprega</a:t>
            </a:r>
          </a:p>
          <a:p>
            <a:r>
              <a:rPr lang="pt-BR" dirty="0"/>
              <a:t>Não é confiável, pois não garante a conexão nem a entrega dos dados</a:t>
            </a:r>
          </a:p>
          <a:p>
            <a:r>
              <a:rPr lang="pt-BR" dirty="0"/>
              <a:t>Não é orientado a conexão, sem 3WHS</a:t>
            </a:r>
          </a:p>
          <a:p>
            <a:pPr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6242804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Protocolo Ethernet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Importante protocolo para o tráfego básico nas redes mais comuns</a:t>
            </a:r>
          </a:p>
          <a:p>
            <a:r>
              <a:rPr lang="pt-BR" dirty="0"/>
              <a:t>Redes comuns: residências, escolas, empresas, </a:t>
            </a:r>
            <a:r>
              <a:rPr lang="pt-BR" dirty="0" err="1"/>
              <a:t>etc</a:t>
            </a:r>
            <a:endParaRPr lang="pt-BR" dirty="0"/>
          </a:p>
          <a:p>
            <a:r>
              <a:rPr lang="pt-BR" dirty="0"/>
              <a:t>Conhecido como protocolo de enlace e que opera na camada 2 do Modelo OSI</a:t>
            </a:r>
          </a:p>
          <a:p>
            <a:r>
              <a:rPr lang="pt-BR" dirty="0"/>
              <a:t>Ele quem encapsula o IP</a:t>
            </a:r>
          </a:p>
          <a:p>
            <a:r>
              <a:rPr lang="pt-BR" dirty="0"/>
              <a:t>Descrito pelo IEEE 802.3</a:t>
            </a: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Protocolo Ethernet - </a:t>
            </a:r>
            <a:r>
              <a:rPr lang="pt-BR" i="1" dirty="0"/>
              <a:t>encapsulamento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699792" y="1340768"/>
            <a:ext cx="3600400" cy="5112568"/>
            <a:chOff x="2699792" y="1340768"/>
            <a:chExt cx="3600400" cy="5112568"/>
          </a:xfrm>
        </p:grpSpPr>
        <p:sp>
          <p:nvSpPr>
            <p:cNvPr id="5" name="Rectangle 4"/>
            <p:cNvSpPr/>
            <p:nvPr/>
          </p:nvSpPr>
          <p:spPr>
            <a:xfrm>
              <a:off x="2699792" y="1340768"/>
              <a:ext cx="3600400" cy="5112568"/>
            </a:xfrm>
            <a:prstGeom prst="rect">
              <a:avLst/>
            </a:prstGeom>
            <a:solidFill>
              <a:srgbClr val="1F497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2699792" y="1340768"/>
              <a:ext cx="3600400" cy="648072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PROTOCOLO ETHERNET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2915816" y="2132856"/>
              <a:ext cx="3168352" cy="41044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915816" y="2132856"/>
              <a:ext cx="3168352" cy="6396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PROTOCOLO IP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131840" y="2924944"/>
              <a:ext cx="2736304" cy="3096344"/>
            </a:xfrm>
            <a:prstGeom prst="rect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31840" y="2924944"/>
              <a:ext cx="2736304" cy="56768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E46C0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00000"/>
                  </a:solidFill>
                </a:rPr>
                <a:t>PROTOCOLO TCP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316392" y="3717032"/>
              <a:ext cx="2376264" cy="2088232"/>
            </a:xfrm>
            <a:prstGeom prst="rect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rgbClr val="000000"/>
                  </a:solidFill>
                </a:rPr>
                <a:t>Protocolo</a:t>
              </a:r>
              <a:r>
                <a:rPr lang="en-US" dirty="0">
                  <a:solidFill>
                    <a:srgbClr val="000000"/>
                  </a:solidFill>
                </a:rPr>
                <a:t> HTTP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8165877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Protocolo Ethernet - </a:t>
            </a:r>
            <a:r>
              <a:rPr lang="pt-BR" i="1" dirty="0"/>
              <a:t>Frame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0768"/>
          </a:xfrm>
        </p:spPr>
        <p:txBody>
          <a:bodyPr/>
          <a:lstStyle/>
          <a:p>
            <a:r>
              <a:rPr lang="pt-BR" dirty="0"/>
              <a:t>Frame tipo II de 1982</a:t>
            </a:r>
          </a:p>
          <a:p>
            <a:r>
              <a:rPr lang="pt-BR" dirty="0"/>
              <a:t>DIX Ethernet (DEC + Intel + Xerox)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55576" y="3356992"/>
            <a:ext cx="7620000" cy="2362200"/>
            <a:chOff x="755576" y="3356992"/>
            <a:chExt cx="7620000" cy="2362200"/>
          </a:xfrm>
        </p:grpSpPr>
        <p:pic>
          <p:nvPicPr>
            <p:cNvPr id="4" name="Picture 3" descr="600px-Quadro-ethernet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5576" y="3356992"/>
              <a:ext cx="7620000" cy="2362200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3176824" y="4234598"/>
              <a:ext cx="792088" cy="4320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9661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071546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3786182" y="1175873"/>
            <a:ext cx="714380" cy="209561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27924" y="3000372"/>
            <a:ext cx="8372476" cy="3071834"/>
          </a:xfrm>
        </p:spPr>
        <p:txBody>
          <a:bodyPr>
            <a:normAutofit fontScale="92500"/>
          </a:bodyPr>
          <a:lstStyle/>
          <a:p>
            <a:r>
              <a:rPr lang="pt-BR" dirty="0"/>
              <a:t>Campo Tipo de Serviço (</a:t>
            </a:r>
            <a:r>
              <a:rPr lang="pt-BR" dirty="0" err="1"/>
              <a:t>ToS</a:t>
            </a:r>
            <a:r>
              <a:rPr lang="pt-BR" dirty="0"/>
              <a:t>): 8 bits, responsável por determinar algumas características para o tráfego de dados, com intuito de melhorar a qualidade do serviço (</a:t>
            </a:r>
            <a:r>
              <a:rPr lang="pt-BR" dirty="0" err="1"/>
              <a:t>QoS</a:t>
            </a:r>
            <a:r>
              <a:rPr lang="pt-BR" dirty="0"/>
              <a:t>).</a:t>
            </a:r>
          </a:p>
          <a:p>
            <a:r>
              <a:rPr lang="pt-BR" dirty="0"/>
              <a:t>Indica para o roteadores que estarão no caminho do pacote como tal pacote deverá ser tratado.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0" y="647880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b="1" i="1" dirty="0"/>
              <a:t>obs</a:t>
            </a:r>
            <a:r>
              <a:rPr lang="pt-BR" sz="1400" dirty="0"/>
              <a:t>. hosts e roteadores ignora o conteúdo do campo </a:t>
            </a:r>
            <a:r>
              <a:rPr lang="pt-BR" sz="1400" dirty="0" err="1"/>
              <a:t>ToS</a:t>
            </a:r>
            <a:r>
              <a:rPr lang="pt-BR" sz="1400" dirty="0"/>
              <a:t> devido o tempo de  processamento dessas informações.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Protocolo Ethernet - </a:t>
            </a:r>
            <a:r>
              <a:rPr lang="pt-BR" i="1" dirty="0"/>
              <a:t>Campos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3645024"/>
            <a:ext cx="8229600" cy="2304256"/>
          </a:xfrm>
        </p:spPr>
        <p:txBody>
          <a:bodyPr>
            <a:normAutofit/>
          </a:bodyPr>
          <a:lstStyle/>
          <a:p>
            <a:r>
              <a:rPr lang="pt-BR" dirty="0"/>
              <a:t>MAC do destino: 6 bytes</a:t>
            </a:r>
          </a:p>
          <a:p>
            <a:r>
              <a:rPr lang="pt-BR" dirty="0"/>
              <a:t>Refere-se ao endereço MAC da placa de rede da máquina destino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6056" y="378904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MAC: Media Access Control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619672" y="1556792"/>
            <a:ext cx="5832648" cy="1808121"/>
            <a:chOff x="1619672" y="1556792"/>
            <a:chExt cx="5832648" cy="1808121"/>
          </a:xfrm>
        </p:grpSpPr>
        <p:pic>
          <p:nvPicPr>
            <p:cNvPr id="4" name="Picture 3" descr="600px-Quadro-ethernet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2" y="1556792"/>
              <a:ext cx="5832648" cy="180812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660208" y="2204864"/>
              <a:ext cx="967576" cy="432048"/>
            </a:xfrm>
            <a:prstGeom prst="rect">
              <a:avLst/>
            </a:prstGeom>
            <a:noFill/>
            <a:ln w="28575" cmpd="sng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660066"/>
                  </a:solidFill>
                </a:ln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505392" y="2222832"/>
              <a:ext cx="567168" cy="3600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5630528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Protocolo Ethernet - </a:t>
            </a:r>
            <a:r>
              <a:rPr lang="pt-BR" i="1" dirty="0"/>
              <a:t>Campos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3645024"/>
            <a:ext cx="8229600" cy="2304256"/>
          </a:xfrm>
        </p:spPr>
        <p:txBody>
          <a:bodyPr>
            <a:normAutofit/>
          </a:bodyPr>
          <a:lstStyle/>
          <a:p>
            <a:r>
              <a:rPr lang="pt-BR" dirty="0"/>
              <a:t>MAC da origem: 6 bytes</a:t>
            </a:r>
          </a:p>
          <a:p>
            <a:r>
              <a:rPr lang="pt-BR" dirty="0"/>
              <a:t>Refere-se ao endereço MAC da placa de rede da máquina origem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76056" y="378904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MAC: Media Access Control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619672" y="1556792"/>
            <a:ext cx="5832648" cy="1808121"/>
            <a:chOff x="1619672" y="1556792"/>
            <a:chExt cx="5832648" cy="1808121"/>
          </a:xfrm>
        </p:grpSpPr>
        <p:pic>
          <p:nvPicPr>
            <p:cNvPr id="12" name="Picture 11" descr="600px-Quadro-ethernet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2" y="1556792"/>
              <a:ext cx="5832648" cy="1808121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2623336" y="2204864"/>
              <a:ext cx="850584" cy="432048"/>
            </a:xfrm>
            <a:prstGeom prst="rect">
              <a:avLst/>
            </a:prstGeom>
            <a:noFill/>
            <a:ln w="28575" cmpd="sng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660066"/>
                  </a:solidFill>
                </a:ln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505392" y="2222832"/>
              <a:ext cx="567168" cy="3600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2050007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Protocolo Ethernet - </a:t>
            </a:r>
            <a:r>
              <a:rPr lang="pt-BR" i="1" dirty="0"/>
              <a:t>Campos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3645024"/>
            <a:ext cx="8229600" cy="2304256"/>
          </a:xfrm>
        </p:spPr>
        <p:txBody>
          <a:bodyPr>
            <a:normAutofit/>
          </a:bodyPr>
          <a:lstStyle/>
          <a:p>
            <a:r>
              <a:rPr lang="pt-BR" dirty="0"/>
              <a:t>Tipo: 2 bytes</a:t>
            </a:r>
          </a:p>
          <a:p>
            <a:r>
              <a:rPr lang="pt-BR" dirty="0"/>
              <a:t>Possui o código que identifica o protocolo que está no </a:t>
            </a:r>
            <a:r>
              <a:rPr lang="pt-BR" dirty="0" err="1"/>
              <a:t>payload</a:t>
            </a:r>
            <a:endParaRPr lang="pt-BR" dirty="0"/>
          </a:p>
          <a:p>
            <a:r>
              <a:rPr lang="pt-BR" dirty="0"/>
              <a:t>[0800h – IPv4], [0806h – ARP], [86ddh – IPv6]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619672" y="1556792"/>
            <a:ext cx="5832648" cy="1808121"/>
            <a:chOff x="1619672" y="1556792"/>
            <a:chExt cx="5832648" cy="1808121"/>
          </a:xfrm>
        </p:grpSpPr>
        <p:pic>
          <p:nvPicPr>
            <p:cNvPr id="8" name="Picture 7" descr="600px-Quadro-ethernet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2" y="1556792"/>
              <a:ext cx="5832648" cy="180812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455960" y="2204864"/>
              <a:ext cx="679544" cy="432048"/>
            </a:xfrm>
            <a:prstGeom prst="rect">
              <a:avLst/>
            </a:prstGeom>
            <a:noFill/>
            <a:ln w="28575" cmpd="sng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660066"/>
                  </a:solidFill>
                </a:ln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05392" y="2222832"/>
              <a:ext cx="567168" cy="3600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Type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39552" y="6093296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Relação</a:t>
            </a:r>
            <a:r>
              <a:rPr lang="en-US" dirty="0"/>
              <a:t> </a:t>
            </a:r>
            <a:r>
              <a:rPr lang="en-US" dirty="0" err="1"/>
              <a:t>completa</a:t>
            </a:r>
            <a:r>
              <a:rPr lang="en-US" dirty="0"/>
              <a:t> dos </a:t>
            </a:r>
            <a:r>
              <a:rPr lang="en-US" dirty="0" err="1"/>
              <a:t>códigos</a:t>
            </a:r>
            <a:endParaRPr lang="en-US" dirty="0"/>
          </a:p>
          <a:p>
            <a:r>
              <a:rPr lang="en-US" dirty="0"/>
              <a:t>http://</a:t>
            </a:r>
            <a:r>
              <a:rPr lang="en-US" dirty="0" err="1"/>
              <a:t>standards.ieee.org</a:t>
            </a:r>
            <a:r>
              <a:rPr lang="en-US" dirty="0"/>
              <a:t>/develop/</a:t>
            </a:r>
            <a:r>
              <a:rPr lang="en-US" dirty="0" err="1"/>
              <a:t>regauth</a:t>
            </a:r>
            <a:r>
              <a:rPr lang="en-US" dirty="0"/>
              <a:t>/</a:t>
            </a:r>
            <a:r>
              <a:rPr lang="en-US" dirty="0" err="1"/>
              <a:t>ethertype</a:t>
            </a:r>
            <a:r>
              <a:rPr lang="en-US" dirty="0"/>
              <a:t>/</a:t>
            </a:r>
            <a:r>
              <a:rPr lang="en-US" dirty="0" err="1"/>
              <a:t>eth.txt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27054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Protocolo Ethernet - </a:t>
            </a:r>
            <a:r>
              <a:rPr lang="pt-BR" i="1" dirty="0"/>
              <a:t>Campos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3645024"/>
            <a:ext cx="8229600" cy="2304256"/>
          </a:xfrm>
        </p:spPr>
        <p:txBody>
          <a:bodyPr>
            <a:normAutofit/>
          </a:bodyPr>
          <a:lstStyle/>
          <a:p>
            <a:r>
              <a:rPr lang="pt-BR" dirty="0" err="1"/>
              <a:t>Payload</a:t>
            </a:r>
            <a:r>
              <a:rPr lang="pt-BR" dirty="0"/>
              <a:t>: 46 a 1500 bytes</a:t>
            </a:r>
          </a:p>
          <a:p>
            <a:r>
              <a:rPr lang="pt-BR" dirty="0"/>
              <a:t>Conterá os dados (protocolo) a serem transportados entre hosts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619672" y="1556792"/>
            <a:ext cx="5832648" cy="1808121"/>
            <a:chOff x="1619672" y="1556792"/>
            <a:chExt cx="5832648" cy="1808121"/>
          </a:xfrm>
        </p:grpSpPr>
        <p:pic>
          <p:nvPicPr>
            <p:cNvPr id="8" name="Picture 7" descr="600px-Quadro-ethernet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2" y="1556792"/>
              <a:ext cx="5832648" cy="180812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153464" y="2204864"/>
              <a:ext cx="2506768" cy="432048"/>
            </a:xfrm>
            <a:prstGeom prst="rect">
              <a:avLst/>
            </a:prstGeom>
            <a:noFill/>
            <a:ln w="28575" cmpd="sng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660066"/>
                  </a:solidFill>
                </a:ln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05392" y="2222832"/>
              <a:ext cx="567168" cy="3600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1418167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Protocolo Ethernet - </a:t>
            </a:r>
            <a:r>
              <a:rPr lang="pt-BR" i="1" dirty="0"/>
              <a:t>Campos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3645024"/>
            <a:ext cx="8229600" cy="2304256"/>
          </a:xfrm>
        </p:spPr>
        <p:txBody>
          <a:bodyPr>
            <a:normAutofit/>
          </a:bodyPr>
          <a:lstStyle/>
          <a:p>
            <a:r>
              <a:rPr lang="pt-BR" dirty="0"/>
              <a:t>CRC: 4 bytes</a:t>
            </a:r>
          </a:p>
          <a:p>
            <a:r>
              <a:rPr lang="pt-BR" dirty="0"/>
              <a:t>Cálculo para verificação de erros</a:t>
            </a:r>
          </a:p>
          <a:p>
            <a:r>
              <a:rPr lang="pt-BR" dirty="0"/>
              <a:t>Se ocorrer erro o frame será descartado.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2051720" y="1556792"/>
            <a:ext cx="5832648" cy="1808121"/>
            <a:chOff x="1619672" y="1556792"/>
            <a:chExt cx="5832648" cy="1808121"/>
          </a:xfrm>
        </p:grpSpPr>
        <p:pic>
          <p:nvPicPr>
            <p:cNvPr id="8" name="Picture 7" descr="600px-Quadro-ethernet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2" y="1556792"/>
              <a:ext cx="5832648" cy="180812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673744" y="2204864"/>
              <a:ext cx="720080" cy="432048"/>
            </a:xfrm>
            <a:prstGeom prst="rect">
              <a:avLst/>
            </a:prstGeom>
            <a:noFill/>
            <a:ln w="28575" cmpd="sng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660066"/>
                  </a:solidFill>
                </a:ln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05392" y="2222832"/>
              <a:ext cx="567168" cy="3600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Type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611560" y="2204864"/>
            <a:ext cx="1440160" cy="43204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595959"/>
                </a:solidFill>
              </a:rPr>
              <a:t>Preâmbulo</a:t>
            </a: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41489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Protocolo Ethernet - </a:t>
            </a:r>
            <a:r>
              <a:rPr lang="pt-BR" i="1" dirty="0"/>
              <a:t>Campos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2664296"/>
          </a:xfrm>
        </p:spPr>
        <p:txBody>
          <a:bodyPr>
            <a:normAutofit/>
          </a:bodyPr>
          <a:lstStyle/>
          <a:p>
            <a:r>
              <a:rPr lang="pt-BR" dirty="0"/>
              <a:t>Preâmbulo: 8 bytes, informa sobre a chegada do frame e também sincronizar o </a:t>
            </a:r>
            <a:r>
              <a:rPr lang="pt-BR" dirty="0" err="1"/>
              <a:t>clock</a:t>
            </a:r>
            <a:r>
              <a:rPr lang="pt-BR" dirty="0"/>
              <a:t> para receber ou enviar dados</a:t>
            </a:r>
          </a:p>
          <a:p>
            <a:r>
              <a:rPr lang="pt-BR" dirty="0"/>
              <a:t>Formato [7 bytes] </a:t>
            </a:r>
          </a:p>
          <a:p>
            <a:r>
              <a:rPr lang="pt-BR" sz="1600" dirty="0"/>
              <a:t>10101010 10101010 10101010 10101010 10101010 10101010 10101010 </a:t>
            </a:r>
            <a:r>
              <a:rPr lang="pt-BR" sz="1600" b="1" dirty="0"/>
              <a:t>101010</a:t>
            </a:r>
            <a:r>
              <a:rPr lang="pt-BR" sz="1600" b="1" dirty="0">
                <a:solidFill>
                  <a:srgbClr val="FF6600"/>
                </a:solidFill>
              </a:rPr>
              <a:t>11</a:t>
            </a:r>
          </a:p>
          <a:p>
            <a:pPr marL="0" indent="0">
              <a:buNone/>
            </a:pPr>
            <a:endParaRPr lang="pt-BR" dirty="0"/>
          </a:p>
        </p:txBody>
      </p:sp>
      <p:grpSp>
        <p:nvGrpSpPr>
          <p:cNvPr id="7" name="Group 6"/>
          <p:cNvGrpSpPr/>
          <p:nvPr/>
        </p:nvGrpSpPr>
        <p:grpSpPr>
          <a:xfrm>
            <a:off x="2051720" y="1556792"/>
            <a:ext cx="5832648" cy="1808121"/>
            <a:chOff x="1619672" y="1556792"/>
            <a:chExt cx="5832648" cy="1808121"/>
          </a:xfrm>
        </p:grpSpPr>
        <p:pic>
          <p:nvPicPr>
            <p:cNvPr id="8" name="Picture 7" descr="600px-Quadro-ethernet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9672" y="1556792"/>
              <a:ext cx="5832648" cy="180812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673744" y="2204864"/>
              <a:ext cx="720080" cy="432048"/>
            </a:xfrm>
            <a:prstGeom prst="rect">
              <a:avLst/>
            </a:prstGeom>
            <a:noFill/>
            <a:ln w="28575" cmpd="sng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rgbClr val="660066"/>
                  </a:solidFill>
                </a:ln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505392" y="2222832"/>
              <a:ext cx="567168" cy="3600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Type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611560" y="2204864"/>
            <a:ext cx="1440160" cy="432048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rgbClr val="595959"/>
                </a:solidFill>
              </a:rPr>
              <a:t>Preâmbulo</a:t>
            </a:r>
            <a:endParaRPr lang="en-US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790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pt-BR" sz="3200" dirty="0"/>
              <a:t>Protocolo IP versão 4 </a:t>
            </a:r>
          </a:p>
        </p:txBody>
      </p:sp>
      <p:pic>
        <p:nvPicPr>
          <p:cNvPr id="6" name="Imagem 5" descr="tutorialmplscam_figura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9408" y="1071546"/>
            <a:ext cx="3455666" cy="1719265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4542766" y="1147737"/>
            <a:ext cx="1500198" cy="252863"/>
          </a:xfrm>
          <a:prstGeom prst="rect">
            <a:avLst/>
          </a:prstGeom>
          <a:noFill/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spaço Reservado para Conteúdo 2"/>
          <p:cNvSpPr>
            <a:spLocks noGrp="1"/>
          </p:cNvSpPr>
          <p:nvPr>
            <p:ph idx="1"/>
          </p:nvPr>
        </p:nvSpPr>
        <p:spPr>
          <a:xfrm>
            <a:off x="327924" y="3000372"/>
            <a:ext cx="8372476" cy="3071834"/>
          </a:xfrm>
        </p:spPr>
        <p:txBody>
          <a:bodyPr>
            <a:normAutofit lnSpcReduction="10000"/>
          </a:bodyPr>
          <a:lstStyle/>
          <a:p>
            <a:r>
              <a:rPr lang="pt-BR" dirty="0"/>
              <a:t>Campo Total </a:t>
            </a:r>
            <a:r>
              <a:rPr lang="pt-BR" dirty="0" err="1"/>
              <a:t>Length</a:t>
            </a:r>
            <a:r>
              <a:rPr lang="pt-BR" dirty="0"/>
              <a:t>: possui tamanho total do pacote IP (cabeçalho + </a:t>
            </a:r>
            <a:r>
              <a:rPr lang="pt-BR" dirty="0" err="1"/>
              <a:t>payload</a:t>
            </a:r>
            <a:r>
              <a:rPr lang="pt-BR" dirty="0"/>
              <a:t>). </a:t>
            </a:r>
          </a:p>
          <a:p>
            <a:r>
              <a:rPr lang="pt-BR" dirty="0"/>
              <a:t>Formado por 16 bits, admite valores de 0 a 65535 em decimal.</a:t>
            </a:r>
          </a:p>
          <a:p>
            <a:r>
              <a:rPr lang="pt-BR" dirty="0"/>
              <a:t>Informação teórica visto que não é possível um cabeçalho menor que 20 bytes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3396</Words>
  <Application>Microsoft Macintosh PowerPoint</Application>
  <PresentationFormat>On-screen Show (4:3)</PresentationFormat>
  <Paragraphs>453</Paragraphs>
  <Slides>85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88" baseType="lpstr">
      <vt:lpstr>Arial</vt:lpstr>
      <vt:lpstr>Calibri</vt:lpstr>
      <vt:lpstr>Tema do Office</vt:lpstr>
      <vt:lpstr>PowerPoint Presentation</vt:lpstr>
      <vt:lpstr>Composição de um protocolo </vt:lpstr>
      <vt:lpstr>Composição de um protocolo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Fragmentação de Pacotes</vt:lpstr>
      <vt:lpstr>Fragmentação de Pacotes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Protocolo IP versão 4 – Cálculo do CHECKSUM</vt:lpstr>
      <vt:lpstr>Protocolo IP versão 4 – Cálculo do CHECKSUM</vt:lpstr>
      <vt:lpstr>Protocolo IP versão 4 </vt:lpstr>
      <vt:lpstr>Protocolo IP versão 4 </vt:lpstr>
      <vt:lpstr>Protocolo IP versão 4 </vt:lpstr>
      <vt:lpstr>Protocolo IP versão 4 </vt:lpstr>
      <vt:lpstr>Protocolo IP versão 4 </vt:lpstr>
      <vt:lpstr>Considerações Sobre o Protocolo</vt:lpstr>
      <vt:lpstr>Considerações Sobre o Protocolo</vt:lpstr>
      <vt:lpstr>PROTOCOLO TCP</vt:lpstr>
      <vt:lpstr>PROTOCOLO TCP</vt:lpstr>
      <vt:lpstr>PROTOCOLO TCP</vt:lpstr>
      <vt:lpstr>Cabeçalho TCP</vt:lpstr>
      <vt:lpstr>Cabeçalho TCP</vt:lpstr>
      <vt:lpstr>MECANISMO DE PORTA</vt:lpstr>
      <vt:lpstr>MECANISMO DE PORTA</vt:lpstr>
      <vt:lpstr>MECANISMO DE PORTA</vt:lpstr>
      <vt:lpstr>Cabeçalho TCP</vt:lpstr>
      <vt:lpstr>Cabeçalho TCP</vt:lpstr>
      <vt:lpstr>Cabeçalho TCP</vt:lpstr>
      <vt:lpstr>Cabeçalho TCP</vt:lpstr>
      <vt:lpstr>Cabeçalho TCP</vt:lpstr>
      <vt:lpstr>Cabeçalho TCP</vt:lpstr>
      <vt:lpstr>Cabeçalho TCP</vt:lpstr>
      <vt:lpstr>Cabeçalho TCP</vt:lpstr>
      <vt:lpstr>Cabeçalho TCP</vt:lpstr>
      <vt:lpstr>Cabeçalho TCP</vt:lpstr>
      <vt:lpstr>PROTOCOLO TCP</vt:lpstr>
      <vt:lpstr>PROTOCOLO TCP</vt:lpstr>
      <vt:lpstr>PROTOCOLO TCP</vt:lpstr>
      <vt:lpstr>Cabeçalho TCP</vt:lpstr>
      <vt:lpstr>Cabeçalho TCP</vt:lpstr>
      <vt:lpstr>Cabeçalho TCP</vt:lpstr>
      <vt:lpstr>PROTOCOLO TCP</vt:lpstr>
      <vt:lpstr>Cabeçalho TCP</vt:lpstr>
      <vt:lpstr>Cabeçalho TCP</vt:lpstr>
      <vt:lpstr>Cabeçalho TCP</vt:lpstr>
      <vt:lpstr>PROTOCOLO TCP - NOTA</vt:lpstr>
      <vt:lpstr>Cabeçalho TCP</vt:lpstr>
      <vt:lpstr>PROTOCOLO TCP - Características</vt:lpstr>
      <vt:lpstr>PROTOCOLO UDP</vt:lpstr>
      <vt:lpstr>PROTOCOLO UDP</vt:lpstr>
      <vt:lpstr>PROTOCOLO UDP</vt:lpstr>
      <vt:lpstr>PROTOCOLO UDP</vt:lpstr>
      <vt:lpstr>PROTOCOLO UDP</vt:lpstr>
      <vt:lpstr>PROTOCOLO UDP</vt:lpstr>
      <vt:lpstr>PROTOCOLO UDP</vt:lpstr>
      <vt:lpstr>PROTOCOLO UDP</vt:lpstr>
      <vt:lpstr>PROTOCOLO UDP - Características</vt:lpstr>
      <vt:lpstr>Protocolo Ethernet</vt:lpstr>
      <vt:lpstr>Protocolo Ethernet - encapsulamento</vt:lpstr>
      <vt:lpstr>Protocolo Ethernet - Frame</vt:lpstr>
      <vt:lpstr>Protocolo Ethernet - Campos</vt:lpstr>
      <vt:lpstr>Protocolo Ethernet - Campos</vt:lpstr>
      <vt:lpstr>Protocolo Ethernet - Campos</vt:lpstr>
      <vt:lpstr>Protocolo Ethernet - Campos</vt:lpstr>
      <vt:lpstr>Protocolo Ethernet - Campos</vt:lpstr>
      <vt:lpstr>Protocolo Ethernet - Campos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kcosta</dc:creator>
  <cp:lastModifiedBy>Kelton Costa</cp:lastModifiedBy>
  <cp:revision>188</cp:revision>
  <dcterms:created xsi:type="dcterms:W3CDTF">2015-03-06T23:36:18Z</dcterms:created>
  <dcterms:modified xsi:type="dcterms:W3CDTF">2022-05-06T11:49:40Z</dcterms:modified>
</cp:coreProperties>
</file>